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21"/>
  </p:notesMasterIdLst>
  <p:sldIdLst>
    <p:sldId id="256" r:id="rId2"/>
    <p:sldId id="353" r:id="rId3"/>
    <p:sldId id="354" r:id="rId4"/>
    <p:sldId id="457" r:id="rId5"/>
    <p:sldId id="406" r:id="rId6"/>
    <p:sldId id="458" r:id="rId7"/>
    <p:sldId id="444" r:id="rId8"/>
    <p:sldId id="459" r:id="rId9"/>
    <p:sldId id="419" r:id="rId10"/>
    <p:sldId id="414" r:id="rId11"/>
    <p:sldId id="462" r:id="rId12"/>
    <p:sldId id="257" r:id="rId13"/>
    <p:sldId id="460" r:id="rId14"/>
    <p:sldId id="259" r:id="rId15"/>
    <p:sldId id="450" r:id="rId16"/>
    <p:sldId id="426" r:id="rId17"/>
    <p:sldId id="452" r:id="rId18"/>
    <p:sldId id="461" r:id="rId19"/>
    <p:sldId id="290" r:id="rId2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F80872B-07EB-4031-9C21-AC22DF59A353}">
          <p14:sldIdLst>
            <p14:sldId id="256"/>
            <p14:sldId id="353"/>
            <p14:sldId id="354"/>
            <p14:sldId id="457"/>
            <p14:sldId id="406"/>
            <p14:sldId id="458"/>
            <p14:sldId id="444"/>
            <p14:sldId id="459"/>
            <p14:sldId id="419"/>
            <p14:sldId id="414"/>
            <p14:sldId id="462"/>
            <p14:sldId id="257"/>
            <p14:sldId id="460"/>
            <p14:sldId id="259"/>
            <p14:sldId id="450"/>
            <p14:sldId id="426"/>
            <p14:sldId id="452"/>
            <p14:sldId id="461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C80064"/>
    <a:srgbClr val="003635"/>
    <a:srgbClr val="9EFF29"/>
    <a:srgbClr val="C33A1F"/>
    <a:srgbClr val="FF2549"/>
    <a:srgbClr val="007033"/>
    <a:srgbClr val="D6370C"/>
    <a:srgbClr val="1D3A00"/>
    <a:srgbClr val="FF85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91" autoAdjust="0"/>
  </p:normalViewPr>
  <p:slideViewPr>
    <p:cSldViewPr snapToGrid="0">
      <p:cViewPr varScale="1">
        <p:scale>
          <a:sx n="91" d="100"/>
          <a:sy n="91" d="100"/>
        </p:scale>
        <p:origin x="702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3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57699" y="1727406"/>
            <a:ext cx="4545519" cy="168868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0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08317" y="3605645"/>
            <a:ext cx="4794901" cy="1080655"/>
          </a:xfrm>
        </p:spPr>
        <p:txBody>
          <a:bodyPr>
            <a:noAutofit/>
          </a:bodyPr>
          <a:lstStyle>
            <a:lvl1pPr marL="0" indent="0" algn="r">
              <a:buNone/>
              <a:defRPr sz="20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 sz="1800" b="1" dirty="0"/>
              <a:t>Tim Pengajaran </a:t>
            </a:r>
          </a:p>
          <a:p>
            <a:r>
              <a:rPr lang="id-ID" sz="1800" b="1" dirty="0"/>
              <a:t>Mata Kuliah </a:t>
            </a:r>
            <a:r>
              <a:rPr lang="id-ID" sz="1800" b="1" dirty="0" err="1">
                <a:solidFill>
                  <a:srgbClr val="FFFF00"/>
                </a:solidFill>
              </a:rPr>
              <a:t>Machine</a:t>
            </a:r>
            <a:r>
              <a:rPr lang="id-ID" sz="1800" b="1" dirty="0">
                <a:solidFill>
                  <a:srgbClr val="FFFF00"/>
                </a:solidFill>
              </a:rPr>
              <a:t> </a:t>
            </a:r>
            <a:r>
              <a:rPr lang="id-ID" sz="1800" b="1" dirty="0" err="1">
                <a:solidFill>
                  <a:srgbClr val="FFFF00"/>
                </a:solidFill>
              </a:rPr>
              <a:t>Learning</a:t>
            </a:r>
            <a:r>
              <a:rPr lang="id-ID" sz="1800" b="1" dirty="0">
                <a:solidFill>
                  <a:srgbClr val="FFFF00"/>
                </a:solidFill>
              </a:rPr>
              <a:t> </a:t>
            </a:r>
          </a:p>
          <a:p>
            <a:r>
              <a:rPr lang="id-ID" sz="1800" b="1" dirty="0"/>
              <a:t>Jurusan Teknologi Informasi Tahun 2021</a:t>
            </a:r>
            <a:endParaRPr lang="en-US" sz="18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47028-B948-4F72-8EEA-51D28A1686D2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1E6A7FC-F1CC-413D-9B04-EE5333A236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115" y="277211"/>
            <a:ext cx="1136443" cy="1151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E6B2D-56D7-495F-8411-C2FCAC0521D6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41C3-A7E1-400D-841E-D0C61020D2C1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6248-0572-4490-91A1-8149EB9E2475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8545" y="102394"/>
            <a:ext cx="4782500" cy="108217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312606"/>
            <a:ext cx="8246070" cy="346587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143000" cy="273844"/>
          </a:xfrm>
        </p:spPr>
        <p:txBody>
          <a:bodyPr/>
          <a:lstStyle/>
          <a:p>
            <a:fld id="{D17D5620-7781-44B1-BA28-DF6D3EC3B9F2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24892" y="4767263"/>
            <a:ext cx="5559134" cy="273844"/>
          </a:xfrm>
        </p:spPr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8177" y="406537"/>
            <a:ext cx="6707711" cy="725349"/>
          </a:xfrm>
        </p:spPr>
        <p:txBody>
          <a:bodyPr>
            <a:normAutofit/>
          </a:bodyPr>
          <a:lstStyle>
            <a:lvl1pPr algn="ctr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3882" y="1268361"/>
            <a:ext cx="6730291" cy="3420136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8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194955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1ADE744-9275-45E2-8C62-FDDD0C3AB367}" type="datetime1">
              <a:rPr lang="en-US" smtClean="0"/>
              <a:pPr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52156" y="4767263"/>
            <a:ext cx="5631870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Machine Learning 2021 - </a:t>
            </a:r>
            <a:r>
              <a:rPr lang="en-US" dirty="0" err="1"/>
              <a:t>Materi</a:t>
            </a:r>
            <a:r>
              <a:rPr lang="en-US" dirty="0"/>
              <a:t> 13 - Principal Component Analysis (PCA)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36403-F73B-4348-B80F-072D4190F222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A60C7-11D2-4EA2-B2EF-A2F273A6E280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2" y="271648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655517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127914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655517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127914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C3C7-7414-4B56-A7E4-A3DE421C2CAB}" type="datetime1">
              <a:rPr lang="en-US" smtClean="0"/>
              <a:t>6/6/2021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FC378-2B88-423F-B4B2-E838B40F4394}" type="datetime1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3D9A4-2995-440F-B6C1-258B0DECBD0A}" type="datetime1">
              <a:rPr lang="en-US" smtClean="0"/>
              <a:t>6/6/2021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4143-69EF-4D4E-B2B0-CA1831F4561A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06982" y="205979"/>
            <a:ext cx="4779818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57941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383CC-BAF1-4465-B8A5-9BAE65010B93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0526" y="4767263"/>
            <a:ext cx="51434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Machine Learning 2021 - Materi 13 - Principal Component Analysis (PCA)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84026" y="4767263"/>
            <a:ext cx="140277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7917" y="1776248"/>
            <a:ext cx="4561490" cy="1660635"/>
          </a:xfrm>
        </p:spPr>
        <p:txBody>
          <a:bodyPr>
            <a:normAutofit fontScale="90000"/>
          </a:bodyPr>
          <a:lstStyle/>
          <a:p>
            <a:pPr algn="ctr"/>
            <a:r>
              <a:rPr lang="id-ID" sz="4400" dirty="0" err="1"/>
              <a:t>Principal</a:t>
            </a:r>
            <a:r>
              <a:rPr lang="id-ID" sz="4400" dirty="0"/>
              <a:t> </a:t>
            </a:r>
            <a:r>
              <a:rPr lang="id-ID" sz="4400" dirty="0" err="1"/>
              <a:t>Componen</a:t>
            </a:r>
            <a:r>
              <a:rPr lang="id-ID" sz="4400" dirty="0"/>
              <a:t> </a:t>
            </a:r>
            <a:r>
              <a:rPr lang="id-ID" sz="4400" dirty="0" err="1"/>
              <a:t>Analysis</a:t>
            </a:r>
            <a:r>
              <a:rPr lang="id-ID" sz="4400" dirty="0"/>
              <a:t> (PCA)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9751" y="3700908"/>
            <a:ext cx="4729656" cy="1175892"/>
          </a:xfrm>
        </p:spPr>
        <p:txBody>
          <a:bodyPr/>
          <a:lstStyle/>
          <a:p>
            <a:r>
              <a:rPr lang="id-ID" sz="2000" b="1" dirty="0"/>
              <a:t>Tim Pengajaran </a:t>
            </a:r>
          </a:p>
          <a:p>
            <a:r>
              <a:rPr lang="id-ID" sz="2000" b="1" dirty="0"/>
              <a:t>Mata Kuliah </a:t>
            </a:r>
            <a:r>
              <a:rPr lang="id-ID" sz="2000" b="1" dirty="0" err="1">
                <a:solidFill>
                  <a:srgbClr val="FFFF00"/>
                </a:solidFill>
              </a:rPr>
              <a:t>Machine</a:t>
            </a:r>
            <a:r>
              <a:rPr lang="id-ID" sz="2000" b="1" dirty="0">
                <a:solidFill>
                  <a:srgbClr val="FFFF00"/>
                </a:solidFill>
              </a:rPr>
              <a:t> </a:t>
            </a:r>
            <a:r>
              <a:rPr lang="id-ID" sz="2000" b="1" dirty="0" err="1">
                <a:solidFill>
                  <a:srgbClr val="FFFF00"/>
                </a:solidFill>
              </a:rPr>
              <a:t>Learning</a:t>
            </a:r>
            <a:r>
              <a:rPr lang="id-ID" sz="2000" b="1" dirty="0">
                <a:solidFill>
                  <a:srgbClr val="FFFF00"/>
                </a:solidFill>
              </a:rPr>
              <a:t> </a:t>
            </a:r>
          </a:p>
          <a:p>
            <a:r>
              <a:rPr lang="id-ID" sz="2000" b="1" dirty="0"/>
              <a:t>Jurusan Teknologi Informasi Tahun 2021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785" y="102393"/>
            <a:ext cx="5199568" cy="1088268"/>
          </a:xfrm>
        </p:spPr>
        <p:txBody>
          <a:bodyPr>
            <a:noAutofit/>
          </a:bodyPr>
          <a:lstStyle/>
          <a:p>
            <a:pPr algn="ctr"/>
            <a:r>
              <a:rPr lang="id-ID" sz="4000" dirty="0"/>
              <a:t>PCA </a:t>
            </a:r>
            <a:r>
              <a:rPr lang="id-ID" sz="4000" dirty="0" err="1"/>
              <a:t>Algorithm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D6A6E4-6F14-43AE-90FE-BA99F6020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A34EA83-EF00-47DD-A8FE-11DF2CAA3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6399" y="1312863"/>
            <a:ext cx="5719777" cy="346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9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785" y="102393"/>
            <a:ext cx="5199568" cy="1088268"/>
          </a:xfrm>
        </p:spPr>
        <p:txBody>
          <a:bodyPr>
            <a:noAutofit/>
          </a:bodyPr>
          <a:lstStyle/>
          <a:p>
            <a:pPr algn="ctr"/>
            <a:r>
              <a:rPr lang="id-ID" sz="4000" dirty="0"/>
              <a:t>PCA </a:t>
            </a:r>
            <a:r>
              <a:rPr lang="id-ID" sz="4000" dirty="0" err="1"/>
              <a:t>Algorithm</a:t>
            </a:r>
            <a:r>
              <a:rPr lang="id-ID" sz="4000" dirty="0"/>
              <a:t> – </a:t>
            </a:r>
            <a:r>
              <a:rPr lang="id-ID" sz="4000" dirty="0" err="1"/>
              <a:t>Simple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D6A6E4-6F14-43AE-90FE-BA99F6020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B00999-4892-43A6-9A24-934EDF350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Standardize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 the data. (with mean =</a:t>
            </a:r>
            <a:r>
              <a:rPr lang="id-ID" sz="1600" b="0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0 and variance = 1)</a:t>
            </a:r>
          </a:p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0" i="0" dirty="0">
                <a:effectLst/>
                <a:latin typeface="Open Sans" panose="020B0606030504020204" pitchFamily="34" charset="0"/>
              </a:rPr>
              <a:t>Compute </a:t>
            </a: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covariance matrix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of dimensions.</a:t>
            </a:r>
          </a:p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0" i="0" dirty="0">
                <a:effectLst/>
                <a:latin typeface="Open Sans" panose="020B0606030504020204" pitchFamily="34" charset="0"/>
              </a:rPr>
              <a:t>Obtain the </a:t>
            </a: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Eigenvectors and Eigenvalues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from the covariance matrix (we can also use correlation matrix or even Single Value Decomposition).</a:t>
            </a:r>
          </a:p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Sort eigenvalues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in descending order and choose the top k Eigenvectors that correspond to the k largest eigenvalues (k will become the number of dimensions of the new feature subspace k</a:t>
            </a:r>
            <a:r>
              <a:rPr lang="id-ID" sz="1600" b="0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≤</a:t>
            </a:r>
            <a:r>
              <a:rPr lang="id-ID" sz="1600" b="0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d, d is the number of original dimensions).</a:t>
            </a:r>
          </a:p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Construct the projection matrix W 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from the selected k Eigenvectors.</a:t>
            </a:r>
          </a:p>
          <a:p>
            <a:pPr algn="l">
              <a:lnSpc>
                <a:spcPct val="110000"/>
              </a:lnSpc>
              <a:buFont typeface="+mj-lt"/>
              <a:buAutoNum type="arabicPeriod"/>
            </a:pPr>
            <a:r>
              <a:rPr lang="en-US" sz="1600" b="0" i="0" dirty="0">
                <a:effectLst/>
                <a:latin typeface="Open Sans" panose="020B0606030504020204" pitchFamily="34" charset="0"/>
              </a:rPr>
              <a:t>Transform the original data set X via W </a:t>
            </a:r>
            <a:r>
              <a:rPr lang="en-US" sz="1600" b="1" i="0" dirty="0">
                <a:solidFill>
                  <a:srgbClr val="FFFF00"/>
                </a:solidFill>
                <a:effectLst/>
                <a:latin typeface="Open Sans" panose="020B0606030504020204" pitchFamily="34" charset="0"/>
              </a:rPr>
              <a:t>to obtain the new k-dimensional</a:t>
            </a:r>
            <a:r>
              <a:rPr lang="en-US" sz="1600" b="0" i="0" dirty="0">
                <a:effectLst/>
                <a:latin typeface="Open Sans" panose="020B0606030504020204" pitchFamily="34" charset="0"/>
              </a:rPr>
              <a:t> feature subspace Y.</a:t>
            </a:r>
          </a:p>
        </p:txBody>
      </p:sp>
    </p:spTree>
    <p:extLst>
      <p:ext uri="{BB962C8B-B14F-4D97-AF65-F5344CB8AC3E}">
        <p14:creationId xmlns:p14="http://schemas.microsoft.com/office/powerpoint/2010/main" val="2925148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C4C535-215C-4C80-8B3C-3A55D2181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8560" y="354013"/>
            <a:ext cx="4998239" cy="415425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2156" y="354013"/>
            <a:ext cx="2572291" cy="1130797"/>
          </a:xfrm>
        </p:spPr>
        <p:txBody>
          <a:bodyPr>
            <a:noAutofit/>
          </a:bodyPr>
          <a:lstStyle/>
          <a:p>
            <a:pPr algn="ctr"/>
            <a:r>
              <a:rPr lang="id-ID" sz="4000" dirty="0"/>
              <a:t>PCA </a:t>
            </a:r>
            <a:r>
              <a:rPr lang="id-ID" sz="4000" dirty="0" err="1"/>
              <a:t>Flowchart</a:t>
            </a:r>
            <a:endParaRPr lang="en-US" sz="4000" dirty="0">
              <a:solidFill>
                <a:srgbClr val="C0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23E4BCD-92BE-4CC9-ADB8-E16135CE9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52156" y="163509"/>
            <a:ext cx="7187043" cy="725349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Variance</a:t>
            </a:r>
            <a:r>
              <a:rPr lang="id-ID" sz="4000" dirty="0"/>
              <a:t> </a:t>
            </a:r>
            <a:r>
              <a:rPr lang="id-ID" sz="4000" dirty="0" err="1"/>
              <a:t>and</a:t>
            </a:r>
            <a:r>
              <a:rPr lang="id-ID" sz="4000" dirty="0"/>
              <a:t> C</a:t>
            </a:r>
            <a:r>
              <a:rPr lang="en-US" sz="4000" dirty="0" err="1"/>
              <a:t>ovariance</a:t>
            </a:r>
            <a:endParaRPr lang="en-US" sz="4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19B958-B73F-46C1-8624-75E75FF3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Machine Learning 2021 - Materi 13 - Principal Component Analysis (PCA)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35DFFD0-C729-4B5F-829C-4FC0647FAD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7985" y="987972"/>
                <a:ext cx="6821213" cy="3713995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Variance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is </a:t>
                </a:r>
                <a:r>
                  <a:rPr lang="en-US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a measure of how spread out a set of values is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. </a:t>
                </a:r>
                <a:endParaRPr lang="id-ID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  <a:p>
                <a:r>
                  <a:rPr lang="id-ID" sz="2000" i="0" dirty="0" err="1">
                    <a:solidFill>
                      <a:srgbClr val="282829"/>
                    </a:solidFill>
                    <a:effectLst/>
                    <a:latin typeface="+mj-lt"/>
                  </a:rPr>
                  <a:t>It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is calculated as the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average of the squared differences of the values and the mean of the values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.</a:t>
                </a:r>
              </a:p>
              <a:p>
                <a:endParaRPr lang="id-ID" sz="2000" dirty="0">
                  <a:solidFill>
                    <a:srgbClr val="282829"/>
                  </a:solidFill>
                  <a:latin typeface="+mj-lt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id-ID" sz="200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id-ID" sz="2000" b="0" i="1" smtClean="0">
                          <a:solidFill>
                            <a:srgbClr val="282829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id-ID" sz="2000" b="0" i="1" smtClean="0">
                                  <a:solidFill>
                                    <a:srgbClr val="282829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id-ID" sz="2000" b="0" i="1" smtClean="0">
                                  <a:solidFill>
                                    <a:srgbClr val="282829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d-ID" sz="2000" b="0" i="1" smtClean="0">
                                  <a:solidFill>
                                    <a:srgbClr val="282829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id-ID" sz="2000" b="0" i="1" smtClean="0">
                                  <a:solidFill>
                                    <a:srgbClr val="282829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id-ID" sz="2000" b="0" i="1" smtClean="0">
                                      <a:solidFill>
                                        <a:srgbClr val="282829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d-ID" sz="2000" i="1">
                                              <a:solidFill>
                                                <a:srgbClr val="282829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d-ID" sz="2000" i="1">
                                              <a:solidFill>
                                                <a:srgbClr val="282829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id-ID" sz="2000" i="1">
                                              <a:solidFill>
                                                <a:srgbClr val="282829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id-ID" sz="2000" i="1">
                                              <a:solidFill>
                                                <a:srgbClr val="282829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d-ID" sz="2000" i="1">
                                              <a:solidFill>
                                                <a:srgbClr val="282829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id-ID" sz="2000" b="0" i="1" smtClean="0">
                                      <a:solidFill>
                                        <a:srgbClr val="282829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id-ID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  <a:p>
                <a:endParaRPr lang="id-ID" sz="2000" dirty="0">
                  <a:solidFill>
                    <a:srgbClr val="282829"/>
                  </a:solidFill>
                  <a:latin typeface="+mj-lt"/>
                </a:endParaRPr>
              </a:p>
              <a:p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Covariance </a:t>
                </a:r>
                <a:r>
                  <a:rPr lang="en-US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is a measure of how much two variables change together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; it is a measure of the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strength of the correlation between two sets of variables. </a:t>
                </a:r>
                <a:endParaRPr lang="id-ID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  <a:p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If the covariance of two variables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is </a:t>
                </a:r>
                <a:r>
                  <a:rPr lang="en-US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zero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, the variables are uncorrelated.</a:t>
                </a:r>
                <a:endParaRPr lang="id-ID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000" b="0" i="1" smtClean="0">
                          <a:solidFill>
                            <a:srgbClr val="282829"/>
                          </a:solidFill>
                          <a:effectLst/>
                          <a:latin typeface="Cambria Math" panose="02040503050406030204" pitchFamily="18" charset="0"/>
                        </a:rPr>
                        <m:t>𝑐𝑜𝑣</m:t>
                      </m:r>
                      <m:d>
                        <m:dPr>
                          <m:ctrlP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000" i="1" smtClean="0">
                          <a:solidFill>
                            <a:srgbClr val="282829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sz="2000" i="1">
                              <a:solidFill>
                                <a:srgbClr val="282829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id-ID" sz="2000" i="1">
                                  <a:solidFill>
                                    <a:srgbClr val="282829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id-ID" sz="2000" i="1">
                                  <a:solidFill>
                                    <a:srgbClr val="282829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d-ID" sz="2000" i="1">
                                  <a:solidFill>
                                    <a:srgbClr val="282829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id-ID" sz="2000" i="1">
                                  <a:solidFill>
                                    <a:srgbClr val="282829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id-ID" sz="2000" i="1">
                                      <a:solidFill>
                                        <a:srgbClr val="282829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id-ID" sz="2000" i="1">
                                      <a:solidFill>
                                        <a:srgbClr val="282829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acc>
                                </m:e>
                              </m:d>
                              <m:d>
                                <m:dPr>
                                  <m:ctrlPr>
                                    <a:rPr lang="id-ID" sz="2000" i="1" smtClean="0">
                                      <a:solidFill>
                                        <a:srgbClr val="282829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d-ID" sz="2000" b="0" i="1" smtClean="0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id-ID" sz="2000" i="1">
                                      <a:solidFill>
                                        <a:srgbClr val="282829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id-ID" sz="2000" i="1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id-ID" sz="2000" b="0" i="1" smtClean="0">
                                          <a:solidFill>
                                            <a:srgbClr val="282829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id-ID" sz="2000" i="1">
                              <a:solidFill>
                                <a:srgbClr val="282829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d-ID" sz="2000" i="1">
                              <a:solidFill>
                                <a:srgbClr val="282829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35DFFD0-C729-4B5F-829C-4FC0647FAD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7985" y="987972"/>
                <a:ext cx="6821213" cy="3713995"/>
              </a:xfrm>
              <a:blipFill>
                <a:blip r:embed="rId2"/>
                <a:stretch>
                  <a:fillRect l="-447" t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6A0F41-2881-4360-B1D6-8CC3C56A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458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52156" y="163509"/>
            <a:ext cx="7187043" cy="725349"/>
          </a:xfrm>
        </p:spPr>
        <p:txBody>
          <a:bodyPr>
            <a:noAutofit/>
          </a:bodyPr>
          <a:lstStyle/>
          <a:p>
            <a:pPr algn="ctr"/>
            <a:r>
              <a:rPr lang="id-ID" sz="4000" dirty="0"/>
              <a:t>C</a:t>
            </a:r>
            <a:r>
              <a:rPr lang="en-US" sz="4000" dirty="0" err="1"/>
              <a:t>ovariance</a:t>
            </a:r>
            <a:r>
              <a:rPr lang="en-US" sz="4000" dirty="0"/>
              <a:t> </a:t>
            </a:r>
            <a:r>
              <a:rPr lang="id-ID" sz="4000" dirty="0"/>
              <a:t>M</a:t>
            </a:r>
            <a:r>
              <a:rPr lang="en-US" sz="4000" dirty="0" err="1"/>
              <a:t>atrices</a:t>
            </a:r>
            <a:endParaRPr lang="en-US" sz="4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19B958-B73F-46C1-8624-75E75FF3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Machine Learning 2021 - Materi 13 - Principal Component Analysis (PCA)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35DFFD0-C729-4B5F-829C-4FC0647FAD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7985" y="987972"/>
                <a:ext cx="6821213" cy="3713995"/>
              </a:xfrm>
            </p:spPr>
            <p:txBody>
              <a:bodyPr>
                <a:normAutofit/>
              </a:bodyPr>
              <a:lstStyle/>
              <a:p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A covariance matrix </a:t>
                </a:r>
                <a:r>
                  <a:rPr lang="en-US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describes</a:t>
                </a:r>
                <a:r>
                  <a:rPr lang="id-ID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 </a:t>
                </a:r>
                <a:r>
                  <a:rPr lang="en-US" sz="2000" b="1" i="0" dirty="0">
                    <a:solidFill>
                      <a:srgbClr val="C00000"/>
                    </a:solidFill>
                    <a:effectLst/>
                    <a:latin typeface="+mj-lt"/>
                  </a:rPr>
                  <a:t>the covariances between each pair of dimensions in a dataset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. </a:t>
                </a:r>
                <a:endParaRPr lang="id-ID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  <a:p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The element (</a:t>
                </a:r>
                <a:r>
                  <a:rPr lang="en-US" sz="2000" i="0" dirty="0" err="1">
                    <a:solidFill>
                      <a:srgbClr val="282829"/>
                    </a:solidFill>
                    <a:effectLst/>
                    <a:latin typeface="+mj-lt"/>
                  </a:rPr>
                  <a:t>i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, j) indicates the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covariance of the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d-ID" sz="2000" i="1" smtClean="0">
                            <a:solidFill>
                              <a:srgbClr val="282829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sz="2000" b="0" i="1" smtClean="0">
                            <a:solidFill>
                              <a:srgbClr val="282829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id-ID" sz="2000" b="0" i="1" smtClean="0">
                            <a:solidFill>
                              <a:srgbClr val="282829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d-ID" sz="2000" i="1">
                            <a:solidFill>
                              <a:srgbClr val="282829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sz="2000" b="0" i="1" smtClean="0">
                            <a:solidFill>
                              <a:srgbClr val="282829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sup>
                        <m:r>
                          <a:rPr lang="id-ID" sz="2000" i="1">
                            <a:solidFill>
                              <a:srgbClr val="282829"/>
                            </a:solidFill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 dimensions of the data</a:t>
                </a:r>
                <a:r>
                  <a:rPr lang="id-ID" sz="2000" i="0" dirty="0">
                    <a:solidFill>
                      <a:srgbClr val="282829"/>
                    </a:solidFill>
                    <a:effectLst/>
                    <a:latin typeface="+mj-lt"/>
                  </a:rPr>
                  <a:t>.</a:t>
                </a:r>
              </a:p>
              <a:p>
                <a:pPr marL="0" indent="0" algn="ctr">
                  <a:buNone/>
                </a:pPr>
                <a:endParaRPr lang="id-ID" sz="2000" dirty="0">
                  <a:solidFill>
                    <a:srgbClr val="282829"/>
                  </a:solidFill>
                  <a:latin typeface="+mj-lt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sz="2000" b="0" i="1" smtClean="0">
                          <a:solidFill>
                            <a:srgbClr val="282829"/>
                          </a:solidFill>
                          <a:effectLst/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d-ID" sz="2000" b="0" i="1" smtClean="0">
                          <a:solidFill>
                            <a:srgbClr val="282829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d-ID" sz="2000" b="0" i="1" smtClean="0">
                              <a:solidFill>
                                <a:srgbClr val="282829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id-ID" sz="2000" i="1">
                                  <a:solidFill>
                                    <a:srgbClr val="282829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b="0" i="1" smtClean="0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𝑐𝑜𝑣</m:t>
                                </m:r>
                                <m:d>
                                  <m:dPr>
                                    <m:ctrlPr>
                                      <a:rPr lang="id-ID" sz="2000" b="0" i="1" smtClean="0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id-ID" sz="2000" b="0" i="1" smtClean="0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id-ID" sz="2000" i="1">
                                    <a:solidFill>
                                      <a:srgbClr val="282829"/>
                                    </a:solidFill>
                                    <a:latin typeface="Cambria Math" panose="02040503050406030204" pitchFamily="18" charset="0"/>
                                  </a:rPr>
                                  <m:t>𝑜𝑣</m:t>
                                </m:r>
                                <m:d>
                                  <m:dPr>
                                    <m:ctrlP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b="0" i="1" smtClean="0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id-ID" sz="2000" i="1">
                                        <a:solidFill>
                                          <a:srgbClr val="282829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d-ID" sz="2000" i="1">
                                            <a:solidFill>
                                              <a:srgbClr val="282829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i="0" dirty="0">
                  <a:solidFill>
                    <a:srgbClr val="282829"/>
                  </a:solidFill>
                  <a:effectLst/>
                  <a:latin typeface="+mj-lt"/>
                </a:endParaRP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835DFFD0-C729-4B5F-829C-4FC0647FAD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7985" y="987972"/>
                <a:ext cx="6821213" cy="3713995"/>
              </a:xfrm>
              <a:blipFill>
                <a:blip r:embed="rId2"/>
                <a:stretch>
                  <a:fillRect l="-804" t="-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6A0F41-2881-4360-B1D6-8CC3C56A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79201-40AD-4CDD-A8F1-6E7449681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508" y="217351"/>
            <a:ext cx="6730291" cy="725349"/>
          </a:xfrm>
        </p:spPr>
        <p:txBody>
          <a:bodyPr>
            <a:normAutofit/>
          </a:bodyPr>
          <a:lstStyle/>
          <a:p>
            <a:r>
              <a:rPr lang="id-ID" sz="4000" dirty="0" err="1"/>
              <a:t>Eigenvectors</a:t>
            </a:r>
            <a:r>
              <a:rPr lang="id-ID" sz="4000" dirty="0"/>
              <a:t> </a:t>
            </a:r>
            <a:r>
              <a:rPr lang="id-ID" sz="4000" dirty="0" err="1"/>
              <a:t>and</a:t>
            </a:r>
            <a:r>
              <a:rPr lang="id-ID" sz="4000" dirty="0"/>
              <a:t> </a:t>
            </a:r>
            <a:r>
              <a:rPr lang="id-ID" sz="4000" dirty="0" err="1"/>
              <a:t>Eigenvalues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9A6A6-3D20-48D4-A402-60E3E78AE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Machine Learning 2021 - Materi 13 - Principal Component Analysis (PCA)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A4E61EA-6944-4F7E-A655-07BE95F7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9CA28E6-4BAC-44B0-9DFF-49A545F585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63882" y="1061545"/>
                <a:ext cx="6864808" cy="3626952"/>
              </a:xfrm>
            </p:spPr>
            <p:txBody>
              <a:bodyPr>
                <a:normAutofit fontScale="62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>
                    <a:solidFill>
                      <a:schemeClr val="tx1"/>
                    </a:solidFill>
                  </a:rPr>
                  <a:t>A</a:t>
                </a:r>
                <a:r>
                  <a:rPr lang="id-ID" dirty="0">
                    <a:solidFill>
                      <a:schemeClr val="tx1"/>
                    </a:solidFill>
                  </a:rPr>
                  <a:t> </a:t>
                </a:r>
                <a:r>
                  <a:rPr lang="en-US" b="1" dirty="0">
                    <a:solidFill>
                      <a:srgbClr val="C00000"/>
                    </a:solidFill>
                  </a:rPr>
                  <a:t>vector</a:t>
                </a:r>
                <a:r>
                  <a:rPr lang="en-US" dirty="0">
                    <a:solidFill>
                      <a:schemeClr val="tx1"/>
                    </a:solidFill>
                  </a:rPr>
                  <a:t> is described by a direction and a magnitude, or length. </a:t>
                </a:r>
                <a:endParaRPr lang="id-ID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b="1" dirty="0">
                    <a:solidFill>
                      <a:srgbClr val="C00000"/>
                    </a:solidFill>
                  </a:rPr>
                  <a:t>An eigenvector</a:t>
                </a:r>
                <a:r>
                  <a:rPr lang="id-ID" b="1" dirty="0">
                    <a:solidFill>
                      <a:srgbClr val="C00000"/>
                    </a:solidFill>
                  </a:rPr>
                  <a:t> </a:t>
                </a:r>
                <a:r>
                  <a:rPr lang="en-US" b="1" dirty="0">
                    <a:solidFill>
                      <a:srgbClr val="C00000"/>
                    </a:solidFill>
                  </a:rPr>
                  <a:t>of a matrix is a non-zero vector</a:t>
                </a:r>
                <a:r>
                  <a:rPr lang="id-ID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0" indent="0" algn="ctr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acc>
                        <m:accPr>
                          <m:chr m:val="̅"/>
                          <m:ctrlPr>
                            <a:rPr lang="id-ID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d-ID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id-ID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acc>
                        <m:accPr>
                          <m:chr m:val="̅"/>
                          <m:ctrlPr>
                            <a:rPr lang="id-ID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d-ID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</m:oMath>
                  </m:oMathPara>
                </a14:m>
                <a:endParaRPr lang="id-ID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id-ID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d-ID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id-ID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d-ID" dirty="0">
                    <a:solidFill>
                      <a:schemeClr val="tx1"/>
                    </a:solidFill>
                  </a:rPr>
                  <a:t>is </a:t>
                </a:r>
                <a:r>
                  <a:rPr lang="en-US" dirty="0">
                    <a:solidFill>
                      <a:schemeClr val="tx1"/>
                    </a:solidFill>
                  </a:rPr>
                  <a:t>an eigenvector, </a:t>
                </a:r>
                <a14:m>
                  <m:oMath xmlns:m="http://schemas.openxmlformats.org/officeDocument/2006/math">
                    <m:r>
                      <a:rPr lang="id-ID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is a square matrix, and </a:t>
                </a:r>
                <a14:m>
                  <m:oMath xmlns:m="http://schemas.openxmlformats.org/officeDocument/2006/math">
                    <m:r>
                      <a:rPr lang="id-ID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is a scalar called an eigenvalue</a:t>
                </a:r>
                <a:r>
                  <a:rPr lang="id-ID" dirty="0">
                    <a:solidFill>
                      <a:schemeClr val="tx1"/>
                    </a:solidFill>
                  </a:rPr>
                  <a:t>.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b="1" dirty="0">
                    <a:solidFill>
                      <a:srgbClr val="C00000"/>
                    </a:solidFill>
                  </a:rPr>
                  <a:t>The principal components of a</a:t>
                </a:r>
                <a:r>
                  <a:rPr lang="id-ID" b="1" dirty="0">
                    <a:solidFill>
                      <a:srgbClr val="C00000"/>
                    </a:solidFill>
                  </a:rPr>
                  <a:t> </a:t>
                </a:r>
                <a:r>
                  <a:rPr lang="en-US" b="1" dirty="0">
                    <a:solidFill>
                      <a:srgbClr val="C00000"/>
                    </a:solidFill>
                  </a:rPr>
                  <a:t>matrix are the eigenvectors of its covariance matrix</a:t>
                </a:r>
                <a:r>
                  <a:rPr lang="en-US" dirty="0">
                    <a:solidFill>
                      <a:schemeClr val="tx1"/>
                    </a:solidFill>
                  </a:rPr>
                  <a:t>, ordered by their corresponding</a:t>
                </a:r>
                <a:r>
                  <a:rPr lang="id-ID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eigenvalues. </a:t>
                </a:r>
                <a:endParaRPr lang="id-ID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dirty="0">
                    <a:solidFill>
                      <a:schemeClr val="tx1"/>
                    </a:solidFill>
                  </a:rPr>
                  <a:t>The eigenvector with </a:t>
                </a:r>
                <a:r>
                  <a:rPr lang="en-US" b="1" dirty="0">
                    <a:solidFill>
                      <a:srgbClr val="C00000"/>
                    </a:solidFill>
                  </a:rPr>
                  <a:t>the greatest eigenvalue is the first principal component</a:t>
                </a:r>
                <a:r>
                  <a:rPr lang="en-US" dirty="0">
                    <a:solidFill>
                      <a:schemeClr val="tx1"/>
                    </a:solidFill>
                  </a:rPr>
                  <a:t>;</a:t>
                </a:r>
                <a:r>
                  <a:rPr lang="id-ID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the second principal component is the eigenvector with the second greatest eigenvalue, an</a:t>
                </a:r>
                <a:r>
                  <a:rPr lang="id-ID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so on.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B9CA28E6-4BAC-44B0-9DFF-49A545F585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3882" y="1061545"/>
                <a:ext cx="6864808" cy="3626952"/>
              </a:xfrm>
              <a:blipFill>
                <a:blip r:embed="rId2"/>
                <a:stretch>
                  <a:fillRect l="-533" t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6394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CD42A7-18BE-4009-9B35-DEF731A8B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882" y="149095"/>
            <a:ext cx="6707711" cy="725349"/>
          </a:xfrm>
        </p:spPr>
        <p:txBody>
          <a:bodyPr>
            <a:normAutofit/>
          </a:bodyPr>
          <a:lstStyle/>
          <a:p>
            <a:r>
              <a:rPr lang="id-ID" sz="4000" dirty="0" err="1"/>
              <a:t>Let’s</a:t>
            </a:r>
            <a:r>
              <a:rPr lang="id-ID" sz="4000" dirty="0"/>
              <a:t> </a:t>
            </a:r>
            <a:r>
              <a:rPr lang="id-ID" sz="4000" dirty="0" err="1"/>
              <a:t>See</a:t>
            </a:r>
            <a:r>
              <a:rPr lang="id-ID" sz="4000" dirty="0"/>
              <a:t> </a:t>
            </a:r>
            <a:r>
              <a:rPr lang="id-ID" sz="4000" dirty="0" err="1"/>
              <a:t>How</a:t>
            </a:r>
            <a:r>
              <a:rPr lang="id-ID" sz="4000" dirty="0"/>
              <a:t> PCA Works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01468A-E597-49C1-B791-6F5238B6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Machine Learning 2021 - Materi 13 - Principal Component Analysis (PCA)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400496-FB25-40BC-A0D0-617FE545D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8" name="StatQuest_ Principal Component Analysis (PCA), Step-by-Step">
            <a:hlinkClick r:id="" action="ppaction://media"/>
            <a:extLst>
              <a:ext uri="{FF2B5EF4-FFF2-40B4-BE49-F238E27FC236}">
                <a16:creationId xmlns:a16="http://schemas.microsoft.com/office/drawing/2014/main" id="{69A5B23A-D24A-4183-93F8-27BB642324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9175" y="1268413"/>
            <a:ext cx="6078538" cy="3419475"/>
          </a:xfrm>
        </p:spPr>
      </p:pic>
    </p:spTree>
    <p:extLst>
      <p:ext uri="{BB962C8B-B14F-4D97-AF65-F5344CB8AC3E}">
        <p14:creationId xmlns:p14="http://schemas.microsoft.com/office/powerpoint/2010/main" val="41442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3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B0FC-FA6F-4209-AE43-4104C3294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296" y="102394"/>
            <a:ext cx="5108027" cy="1082170"/>
          </a:xfrm>
        </p:spPr>
        <p:txBody>
          <a:bodyPr>
            <a:normAutofit/>
          </a:bodyPr>
          <a:lstStyle/>
          <a:p>
            <a:r>
              <a:rPr lang="id-ID" sz="4000" dirty="0" err="1"/>
              <a:t>Visualizing</a:t>
            </a:r>
            <a:r>
              <a:rPr lang="id-ID" sz="4000" dirty="0"/>
              <a:t> H-Dim Data</a:t>
            </a:r>
            <a:endParaRPr lang="en-US" sz="4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EA93EC0-9355-4DA6-A8B8-33A129BE6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25" y="1347703"/>
            <a:ext cx="4478771" cy="336092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055AC1-315B-4D1F-81F1-6E80913EF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D0124-691D-4765-9ADA-F173A257C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734B8-7959-4110-A84F-E520437C7AA4}"/>
              </a:ext>
            </a:extLst>
          </p:cNvPr>
          <p:cNvSpPr txBox="1"/>
          <p:nvPr/>
        </p:nvSpPr>
        <p:spPr>
          <a:xfrm>
            <a:off x="5002924" y="1534510"/>
            <a:ext cx="3773213" cy="317412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Fisher's Iris dataset is The Iris dataset is commonly used</a:t>
            </a:r>
            <a:r>
              <a:rPr lang="id-ID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to test classification models. </a:t>
            </a:r>
            <a:endParaRPr lang="id-ID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Reduce</a:t>
            </a:r>
            <a:r>
              <a:rPr lang="id-ID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the iris dataset’s</a:t>
            </a:r>
            <a:r>
              <a:rPr lang="id-ID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four dimensions </a:t>
            </a:r>
            <a:r>
              <a:rPr lang="id-ID" b="1" dirty="0" err="1">
                <a:solidFill>
                  <a:srgbClr val="FFFF00"/>
                </a:solidFill>
              </a:rPr>
              <a:t>to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visualize it in two dimensions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id-ID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</a:t>
            </a:r>
            <a:r>
              <a:rPr lang="id-ID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is clear</a:t>
            </a:r>
            <a:r>
              <a:rPr lang="id-ID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that one of the classes can be </a:t>
            </a:r>
            <a:r>
              <a:rPr lang="en-US" b="1" dirty="0">
                <a:solidFill>
                  <a:srgbClr val="FFFF00"/>
                </a:solidFill>
              </a:rPr>
              <a:t>easily separated </a:t>
            </a:r>
            <a:r>
              <a:rPr lang="en-US" dirty="0">
                <a:solidFill>
                  <a:schemeClr val="bg1"/>
                </a:solidFill>
              </a:rPr>
              <a:t>from the other two overlapping classes</a:t>
            </a:r>
          </a:p>
        </p:txBody>
      </p:sp>
    </p:spTree>
    <p:extLst>
      <p:ext uri="{BB962C8B-B14F-4D97-AF65-F5344CB8AC3E}">
        <p14:creationId xmlns:p14="http://schemas.microsoft.com/office/powerpoint/2010/main" val="950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B0FC-FA6F-4209-AE43-4104C3294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4000" dirty="0" err="1"/>
              <a:t>Homeworks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88267-8F66-4E87-9A2D-37AF1C5EE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/>
          </a:p>
          <a:p>
            <a:r>
              <a:rPr lang="en-US" dirty="0"/>
              <a:t>P</a:t>
            </a:r>
            <a:r>
              <a:rPr lang="id-ID" dirty="0" err="1"/>
              <a:t>ractice</a:t>
            </a:r>
            <a:r>
              <a:rPr lang="id-ID" dirty="0"/>
              <a:t> </a:t>
            </a:r>
            <a:r>
              <a:rPr lang="id-ID" dirty="0" err="1"/>
              <a:t>all</a:t>
            </a:r>
            <a:r>
              <a:rPr lang="id-ID" dirty="0"/>
              <a:t> PCA </a:t>
            </a:r>
            <a:r>
              <a:rPr lang="id-ID" dirty="0" err="1"/>
              <a:t>computer</a:t>
            </a:r>
            <a:r>
              <a:rPr lang="id-ID" dirty="0"/>
              <a:t> </a:t>
            </a:r>
            <a:r>
              <a:rPr lang="id-ID" dirty="0" err="1"/>
              <a:t>programs</a:t>
            </a:r>
            <a:r>
              <a:rPr lang="id-ID" dirty="0"/>
              <a:t> in </a:t>
            </a:r>
            <a:r>
              <a:rPr lang="id-ID" dirty="0" err="1"/>
              <a:t>the</a:t>
            </a:r>
            <a:r>
              <a:rPr lang="id-ID" dirty="0"/>
              <a:t> </a:t>
            </a:r>
            <a:r>
              <a:rPr lang="id-ID" dirty="0" err="1"/>
              <a:t>book</a:t>
            </a:r>
            <a:r>
              <a:rPr lang="id-ID" dirty="0"/>
              <a:t> </a:t>
            </a:r>
            <a:r>
              <a:rPr lang="id-ID" dirty="0" err="1"/>
              <a:t>and</a:t>
            </a:r>
            <a:r>
              <a:rPr lang="id-ID" dirty="0"/>
              <a:t> </a:t>
            </a:r>
            <a:r>
              <a:rPr lang="id-ID" dirty="0" err="1"/>
              <a:t>collect</a:t>
            </a:r>
            <a:r>
              <a:rPr lang="id-ID" dirty="0"/>
              <a:t> </a:t>
            </a:r>
            <a:r>
              <a:rPr lang="id-ID" dirty="0" err="1"/>
              <a:t>them</a:t>
            </a:r>
            <a:r>
              <a:rPr lang="id-ID" dirty="0"/>
              <a:t> via LMS.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055AC1-315B-4D1F-81F1-6E80913EF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D0124-691D-4765-9ADA-F173A257C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99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156859-0F44-42CE-A66E-AD0FEAC7B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5CB942-0BD5-4200-A141-CCBA4BECC33D}"/>
              </a:ext>
            </a:extLst>
          </p:cNvPr>
          <p:cNvSpPr/>
          <p:nvPr/>
        </p:nvSpPr>
        <p:spPr>
          <a:xfrm>
            <a:off x="990576" y="2110085"/>
            <a:ext cx="716285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</a:t>
            </a:r>
            <a:r>
              <a:rPr lang="id-ID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You </a:t>
            </a:r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for</a:t>
            </a:r>
            <a:r>
              <a:rPr lang="id-ID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Today</a:t>
            </a:r>
            <a:endParaRPr lang="id-ID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Always</a:t>
            </a:r>
            <a:r>
              <a:rPr lang="id-ID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Keep</a:t>
            </a:r>
            <a:r>
              <a:rPr lang="id-ID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id-ID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Your</a:t>
            </a:r>
            <a:r>
              <a:rPr lang="id-ID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Spirit!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EA1BD9-1921-40D9-97B3-8D2DA8E02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83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C0BE0-7F5D-413B-AEBA-95CF74A30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440" y="381051"/>
            <a:ext cx="4789666" cy="763526"/>
          </a:xfrm>
        </p:spPr>
        <p:txBody>
          <a:bodyPr>
            <a:noAutofit/>
          </a:bodyPr>
          <a:lstStyle/>
          <a:p>
            <a:pPr algn="ctr"/>
            <a:r>
              <a:rPr lang="id-ID" sz="4400" b="1" dirty="0" err="1"/>
              <a:t>Disclaimer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73F8B-0C91-4F10-9786-DB0031466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95" y="1387364"/>
            <a:ext cx="8272211" cy="3258207"/>
          </a:xfrm>
        </p:spPr>
        <p:txBody>
          <a:bodyPr>
            <a:normAutofit fontScale="92500" lnSpcReduction="10000"/>
          </a:bodyPr>
          <a:lstStyle/>
          <a:p>
            <a:pPr marL="272654" indent="-272654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id-ID" sz="2400" b="1" dirty="0" err="1"/>
              <a:t>This</a:t>
            </a:r>
            <a:r>
              <a:rPr lang="id-ID" sz="2400" b="1" dirty="0"/>
              <a:t> </a:t>
            </a:r>
            <a:r>
              <a:rPr lang="id-ID" sz="2400" b="1" dirty="0" err="1"/>
              <a:t>presentation</a:t>
            </a:r>
            <a:r>
              <a:rPr lang="id-ID" sz="2400" b="1" dirty="0"/>
              <a:t> material, </a:t>
            </a:r>
            <a:r>
              <a:rPr lang="id-ID" sz="2400" b="1" dirty="0" err="1"/>
              <a:t>including</a:t>
            </a:r>
            <a:r>
              <a:rPr lang="id-ID" sz="2400" b="1" dirty="0"/>
              <a:t> </a:t>
            </a:r>
            <a:r>
              <a:rPr lang="id-ID" sz="2400" b="1" dirty="0" err="1"/>
              <a:t>examples</a:t>
            </a:r>
            <a:r>
              <a:rPr lang="id-ID" sz="2400" b="1" dirty="0"/>
              <a:t>, </a:t>
            </a:r>
            <a:r>
              <a:rPr lang="id-ID" sz="2400" b="1" dirty="0" err="1"/>
              <a:t>images</a:t>
            </a:r>
            <a:r>
              <a:rPr lang="id-ID" sz="2400" b="1" dirty="0"/>
              <a:t>, </a:t>
            </a:r>
            <a:r>
              <a:rPr lang="id-ID" sz="2400" b="1" dirty="0" err="1"/>
              <a:t>references</a:t>
            </a:r>
            <a:r>
              <a:rPr lang="id-ID" sz="2400" b="1" dirty="0"/>
              <a:t> are </a:t>
            </a:r>
            <a:r>
              <a:rPr lang="id-ID" sz="2400" b="1" dirty="0" err="1"/>
              <a:t>provided</a:t>
            </a:r>
            <a:r>
              <a:rPr lang="id-ID" sz="2400" b="1" dirty="0"/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for</a:t>
            </a:r>
            <a:r>
              <a:rPr lang="id-ID" sz="2400" b="1" dirty="0">
                <a:solidFill>
                  <a:srgbClr val="FFFF00"/>
                </a:solidFill>
              </a:rPr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informational</a:t>
            </a:r>
            <a:r>
              <a:rPr lang="id-ID" sz="2400" b="1" dirty="0">
                <a:solidFill>
                  <a:srgbClr val="FFFF00"/>
                </a:solidFill>
              </a:rPr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and</a:t>
            </a:r>
            <a:r>
              <a:rPr lang="id-ID" sz="2400" b="1" dirty="0">
                <a:solidFill>
                  <a:srgbClr val="FFFF00"/>
                </a:solidFill>
              </a:rPr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explanation</a:t>
            </a:r>
            <a:r>
              <a:rPr lang="id-ID" sz="2400" b="1" dirty="0">
                <a:solidFill>
                  <a:srgbClr val="FFFF00"/>
                </a:solidFill>
              </a:rPr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assistance</a:t>
            </a:r>
            <a:r>
              <a:rPr lang="id-ID" sz="2400" b="1" dirty="0">
                <a:solidFill>
                  <a:srgbClr val="FFFF00"/>
                </a:solidFill>
              </a:rPr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only</a:t>
            </a:r>
            <a:endParaRPr lang="id-ID" sz="2400" b="1" dirty="0">
              <a:solidFill>
                <a:srgbClr val="FFFF00"/>
              </a:solidFill>
            </a:endParaRPr>
          </a:p>
          <a:p>
            <a:pPr marL="272654" indent="-272654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id-ID" sz="2400" b="1" dirty="0">
              <a:solidFill>
                <a:srgbClr val="002060"/>
              </a:solidFill>
            </a:endParaRPr>
          </a:p>
          <a:p>
            <a:pPr marL="272654" indent="-272654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id-ID" sz="2400" b="1" dirty="0"/>
              <a:t>The </a:t>
            </a:r>
            <a:r>
              <a:rPr lang="id-ID" sz="2400" b="1" dirty="0" err="1"/>
              <a:t>names</a:t>
            </a:r>
            <a:r>
              <a:rPr lang="id-ID" sz="2400" b="1" dirty="0"/>
              <a:t> </a:t>
            </a:r>
            <a:r>
              <a:rPr lang="id-ID" sz="2400" b="1" dirty="0" err="1"/>
              <a:t>of</a:t>
            </a:r>
            <a:r>
              <a:rPr lang="id-ID" sz="2400" b="1" dirty="0"/>
              <a:t> </a:t>
            </a:r>
            <a:r>
              <a:rPr lang="id-ID" sz="2400" b="1" dirty="0" err="1"/>
              <a:t>actual</a:t>
            </a:r>
            <a:r>
              <a:rPr lang="id-ID" sz="2400" b="1" dirty="0"/>
              <a:t> </a:t>
            </a:r>
            <a:r>
              <a:rPr lang="id-ID" sz="2400" b="1" dirty="0" err="1"/>
              <a:t>products</a:t>
            </a:r>
            <a:r>
              <a:rPr lang="id-ID" sz="2400" b="1" dirty="0"/>
              <a:t> </a:t>
            </a:r>
            <a:r>
              <a:rPr lang="id-ID" sz="2400" b="1" dirty="0" err="1"/>
              <a:t>and</a:t>
            </a:r>
            <a:r>
              <a:rPr lang="id-ID" sz="2400" b="1" dirty="0"/>
              <a:t> </a:t>
            </a:r>
            <a:r>
              <a:rPr lang="id-ID" sz="2400" b="1" dirty="0" err="1"/>
              <a:t>companies</a:t>
            </a:r>
            <a:r>
              <a:rPr lang="id-ID" sz="2400" b="1" dirty="0"/>
              <a:t> </a:t>
            </a:r>
            <a:r>
              <a:rPr lang="id-ID" sz="2400" b="1" dirty="0" err="1"/>
              <a:t>mentioned</a:t>
            </a:r>
            <a:r>
              <a:rPr lang="id-ID" sz="2400" b="1" dirty="0"/>
              <a:t> </a:t>
            </a:r>
            <a:r>
              <a:rPr lang="id-ID" sz="2400" b="1" dirty="0" err="1"/>
              <a:t>here</a:t>
            </a:r>
            <a:r>
              <a:rPr lang="id-ID" sz="2400" b="1" dirty="0"/>
              <a:t> in, </a:t>
            </a:r>
            <a:r>
              <a:rPr lang="id-ID" sz="2400" b="1" dirty="0" err="1"/>
              <a:t>if</a:t>
            </a:r>
            <a:r>
              <a:rPr lang="id-ID" sz="2400" b="1" dirty="0"/>
              <a:t> </a:t>
            </a:r>
            <a:r>
              <a:rPr lang="id-ID" sz="2400" b="1" dirty="0" err="1"/>
              <a:t>any</a:t>
            </a:r>
            <a:r>
              <a:rPr lang="id-ID" sz="2400" b="1" dirty="0"/>
              <a:t>, </a:t>
            </a:r>
            <a:r>
              <a:rPr lang="id-ID" sz="2400" b="1" dirty="0" err="1"/>
              <a:t>may</a:t>
            </a:r>
            <a:r>
              <a:rPr lang="id-ID" sz="2400" b="1" dirty="0"/>
              <a:t> </a:t>
            </a:r>
            <a:r>
              <a:rPr lang="id-ID" sz="2400" b="1" dirty="0" err="1"/>
              <a:t>be</a:t>
            </a:r>
            <a:r>
              <a:rPr lang="id-ID" sz="2400" b="1" dirty="0"/>
              <a:t> </a:t>
            </a:r>
            <a:r>
              <a:rPr lang="id-ID" sz="2400" b="1" dirty="0" err="1"/>
              <a:t>the</a:t>
            </a:r>
            <a:r>
              <a:rPr lang="id-ID" sz="2400" b="1" dirty="0"/>
              <a:t> </a:t>
            </a:r>
            <a:r>
              <a:rPr lang="id-ID" sz="2400" b="1" dirty="0" err="1">
                <a:solidFill>
                  <a:srgbClr val="FFFF00"/>
                </a:solidFill>
              </a:rPr>
              <a:t>trademarks</a:t>
            </a:r>
            <a:r>
              <a:rPr lang="id-ID" sz="2400" b="1" dirty="0">
                <a:solidFill>
                  <a:srgbClr val="00B0F0"/>
                </a:solidFill>
              </a:rPr>
              <a:t> </a:t>
            </a:r>
            <a:r>
              <a:rPr lang="id-ID" sz="2400" b="1" dirty="0" err="1"/>
              <a:t>of</a:t>
            </a:r>
            <a:r>
              <a:rPr lang="id-ID" sz="2400" b="1" dirty="0"/>
              <a:t> </a:t>
            </a:r>
            <a:r>
              <a:rPr lang="id-ID" sz="2400" b="1" dirty="0" err="1"/>
              <a:t>their</a:t>
            </a:r>
            <a:r>
              <a:rPr lang="id-ID" sz="2400" b="1" dirty="0"/>
              <a:t> </a:t>
            </a:r>
            <a:r>
              <a:rPr lang="id-ID" sz="2400" b="1" dirty="0" err="1"/>
              <a:t>respective</a:t>
            </a:r>
            <a:r>
              <a:rPr lang="id-ID" sz="2400" b="1" dirty="0"/>
              <a:t> </a:t>
            </a:r>
            <a:r>
              <a:rPr lang="id-ID" sz="2400" b="1" dirty="0" err="1"/>
              <a:t>owners</a:t>
            </a:r>
            <a:endParaRPr lang="id-ID" sz="2400" b="1" dirty="0"/>
          </a:p>
          <a:p>
            <a:pPr marL="272654" indent="-272654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id-ID" sz="2400" b="1" dirty="0"/>
          </a:p>
          <a:p>
            <a:pPr marL="272654" indent="-272654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id-ID" sz="2400" b="1" dirty="0" err="1">
                <a:solidFill>
                  <a:srgbClr val="FFFF00"/>
                </a:solidFill>
              </a:rPr>
              <a:t>Credits</a:t>
            </a:r>
            <a:r>
              <a:rPr lang="id-ID" sz="2400" b="1" dirty="0">
                <a:solidFill>
                  <a:srgbClr val="00B0F0"/>
                </a:solidFill>
              </a:rPr>
              <a:t> </a:t>
            </a:r>
            <a:r>
              <a:rPr lang="id-ID" sz="2400" b="1" dirty="0" err="1"/>
              <a:t>shall</a:t>
            </a:r>
            <a:r>
              <a:rPr lang="id-ID" sz="2400" b="1" dirty="0"/>
              <a:t> </a:t>
            </a:r>
            <a:r>
              <a:rPr lang="id-ID" sz="2400" b="1" dirty="0" err="1"/>
              <a:t>be</a:t>
            </a:r>
            <a:r>
              <a:rPr lang="id-ID" sz="2400" b="1" dirty="0"/>
              <a:t> </a:t>
            </a:r>
            <a:r>
              <a:rPr lang="id-ID" sz="2400" b="1" dirty="0" err="1"/>
              <a:t>given</a:t>
            </a:r>
            <a:r>
              <a:rPr lang="id-ID" sz="2400" b="1" dirty="0"/>
              <a:t> </a:t>
            </a:r>
            <a:r>
              <a:rPr lang="id-ID" sz="2400" b="1" dirty="0" err="1"/>
              <a:t>to</a:t>
            </a:r>
            <a:r>
              <a:rPr lang="id-ID" sz="2400" b="1" dirty="0"/>
              <a:t> </a:t>
            </a:r>
            <a:r>
              <a:rPr lang="id-ID" sz="2400" b="1" dirty="0" err="1"/>
              <a:t>the</a:t>
            </a:r>
            <a:r>
              <a:rPr lang="id-ID" sz="2400" b="1" dirty="0"/>
              <a:t> </a:t>
            </a:r>
            <a:r>
              <a:rPr lang="id-ID" sz="2400" b="1" dirty="0" err="1"/>
              <a:t>images</a:t>
            </a:r>
            <a:r>
              <a:rPr lang="id-ID" sz="2400" b="1" dirty="0"/>
              <a:t> </a:t>
            </a:r>
            <a:r>
              <a:rPr lang="id-ID" sz="2400" b="1" dirty="0" err="1"/>
              <a:t>taken</a:t>
            </a:r>
            <a:r>
              <a:rPr lang="id-ID" sz="2400" b="1" dirty="0"/>
              <a:t> </a:t>
            </a:r>
            <a:r>
              <a:rPr lang="id-ID" sz="2400" b="1" dirty="0" err="1"/>
              <a:t>from</a:t>
            </a:r>
            <a:r>
              <a:rPr lang="id-ID" sz="2400" b="1" dirty="0"/>
              <a:t> </a:t>
            </a:r>
            <a:r>
              <a:rPr lang="id-ID" sz="2400" b="1" dirty="0" err="1"/>
              <a:t>the</a:t>
            </a:r>
            <a:r>
              <a:rPr lang="id-ID" sz="2400" b="1" dirty="0"/>
              <a:t> open-</a:t>
            </a:r>
            <a:r>
              <a:rPr lang="id-ID" sz="2400" b="1" dirty="0" err="1"/>
              <a:t>source</a:t>
            </a:r>
            <a:r>
              <a:rPr lang="id-ID" sz="2400" b="1" dirty="0"/>
              <a:t> </a:t>
            </a:r>
            <a:r>
              <a:rPr lang="id-ID" sz="2400" b="1" dirty="0" err="1"/>
              <a:t>and</a:t>
            </a:r>
            <a:r>
              <a:rPr lang="id-ID" sz="2400" b="1" dirty="0"/>
              <a:t> </a:t>
            </a:r>
            <a:r>
              <a:rPr lang="id-ID" sz="2400" b="1" dirty="0" err="1"/>
              <a:t>cannot</a:t>
            </a:r>
            <a:r>
              <a:rPr lang="id-ID" sz="2400" b="1" dirty="0"/>
              <a:t> </a:t>
            </a:r>
            <a:r>
              <a:rPr lang="id-ID" sz="2400" b="1" dirty="0" err="1"/>
              <a:t>be</a:t>
            </a:r>
            <a:r>
              <a:rPr lang="id-ID" sz="2400" b="1" dirty="0"/>
              <a:t> </a:t>
            </a:r>
            <a:r>
              <a:rPr lang="id-ID" sz="2400" b="1" dirty="0" err="1"/>
              <a:t>used</a:t>
            </a:r>
            <a:r>
              <a:rPr lang="id-ID" sz="2400" b="1" dirty="0"/>
              <a:t> </a:t>
            </a:r>
            <a:r>
              <a:rPr lang="id-ID" sz="2400" b="1" dirty="0" err="1"/>
              <a:t>for</a:t>
            </a:r>
            <a:r>
              <a:rPr lang="id-ID" sz="2400" b="1" dirty="0"/>
              <a:t> </a:t>
            </a:r>
            <a:r>
              <a:rPr lang="id-ID" sz="2400" b="1" dirty="0" err="1"/>
              <a:t>promotional</a:t>
            </a:r>
            <a:r>
              <a:rPr lang="id-ID" sz="2400" b="1" dirty="0"/>
              <a:t> </a:t>
            </a:r>
            <a:r>
              <a:rPr lang="id-ID" sz="2400" b="1" dirty="0" err="1"/>
              <a:t>activities</a:t>
            </a:r>
            <a:endParaRPr lang="id-ID" sz="24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B548B-6CFA-4848-B882-8A6D0F1B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F0C83E-0D05-48E1-9C6B-DC1C2F6E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70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807" y="266379"/>
            <a:ext cx="5244661" cy="763526"/>
          </a:xfrm>
        </p:spPr>
        <p:txBody>
          <a:bodyPr>
            <a:noAutofit/>
          </a:bodyPr>
          <a:lstStyle/>
          <a:p>
            <a:pPr algn="ctr"/>
            <a:r>
              <a:rPr lang="id-ID" sz="4000" b="1" dirty="0" err="1"/>
              <a:t>Outline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365155"/>
            <a:ext cx="8246070" cy="3301437"/>
          </a:xfrm>
        </p:spPr>
        <p:txBody>
          <a:bodyPr>
            <a:normAutofit/>
          </a:bodyPr>
          <a:lstStyle/>
          <a:p>
            <a:r>
              <a:rPr lang="id-ID" sz="3200" b="1" dirty="0" err="1">
                <a:solidFill>
                  <a:srgbClr val="FFFF00"/>
                </a:solidFill>
              </a:rPr>
              <a:t>Principal</a:t>
            </a:r>
            <a:r>
              <a:rPr lang="id-ID" sz="3200" b="1" dirty="0">
                <a:solidFill>
                  <a:srgbClr val="FFFF00"/>
                </a:solidFill>
              </a:rPr>
              <a:t> </a:t>
            </a:r>
            <a:r>
              <a:rPr lang="id-ID" sz="3200" b="1" dirty="0" err="1">
                <a:solidFill>
                  <a:srgbClr val="FFFF00"/>
                </a:solidFill>
              </a:rPr>
              <a:t>Component</a:t>
            </a:r>
            <a:r>
              <a:rPr lang="id-ID" sz="3200" b="1" dirty="0">
                <a:solidFill>
                  <a:srgbClr val="FFFF00"/>
                </a:solidFill>
              </a:rPr>
              <a:t> </a:t>
            </a:r>
            <a:r>
              <a:rPr lang="id-ID" sz="3200" b="1" dirty="0" err="1"/>
              <a:t>Analysis</a:t>
            </a:r>
            <a:r>
              <a:rPr lang="id-ID" sz="3200" b="1" dirty="0"/>
              <a:t> (PCA)</a:t>
            </a:r>
          </a:p>
          <a:p>
            <a:r>
              <a:rPr lang="en-US" sz="3200" b="1" dirty="0"/>
              <a:t>Visualizing </a:t>
            </a:r>
            <a:r>
              <a:rPr lang="id-ID" sz="3200" b="1" dirty="0">
                <a:solidFill>
                  <a:srgbClr val="FFFF00"/>
                </a:solidFill>
              </a:rPr>
              <a:t>H</a:t>
            </a:r>
            <a:r>
              <a:rPr lang="en-US" sz="3200" b="1" dirty="0" err="1">
                <a:solidFill>
                  <a:srgbClr val="FFFF00"/>
                </a:solidFill>
              </a:rPr>
              <a:t>igh</a:t>
            </a:r>
            <a:r>
              <a:rPr lang="en-US" sz="3200" b="1" dirty="0">
                <a:solidFill>
                  <a:srgbClr val="FFFF00"/>
                </a:solidFill>
              </a:rPr>
              <a:t>-</a:t>
            </a:r>
            <a:r>
              <a:rPr lang="id-ID" sz="3200" b="1" dirty="0">
                <a:solidFill>
                  <a:srgbClr val="FFFF00"/>
                </a:solidFill>
              </a:rPr>
              <a:t>D</a:t>
            </a:r>
            <a:r>
              <a:rPr lang="en-US" sz="3200" b="1" dirty="0" err="1">
                <a:solidFill>
                  <a:srgbClr val="FFFF00"/>
                </a:solidFill>
              </a:rPr>
              <a:t>imensional</a:t>
            </a:r>
            <a:r>
              <a:rPr lang="en-US" sz="3200" b="1" dirty="0">
                <a:solidFill>
                  <a:srgbClr val="FFFF00"/>
                </a:solidFill>
              </a:rPr>
              <a:t> </a:t>
            </a:r>
            <a:r>
              <a:rPr lang="id-ID" sz="3200" b="1" dirty="0">
                <a:solidFill>
                  <a:srgbClr val="FFFF00"/>
                </a:solidFill>
              </a:rPr>
              <a:t>D</a:t>
            </a:r>
            <a:r>
              <a:rPr lang="en-US" sz="3200" b="1" dirty="0" err="1">
                <a:solidFill>
                  <a:srgbClr val="FFFF00"/>
                </a:solidFill>
              </a:rPr>
              <a:t>ata</a:t>
            </a:r>
            <a:endParaRPr lang="id-ID" sz="3200" b="1" dirty="0">
              <a:solidFill>
                <a:srgbClr val="FFFF00"/>
              </a:solidFill>
            </a:endParaRPr>
          </a:p>
          <a:p>
            <a:r>
              <a:rPr lang="id-ID" sz="3200" b="1" dirty="0"/>
              <a:t>Use </a:t>
            </a:r>
            <a:r>
              <a:rPr lang="id-ID" sz="3200" b="1" dirty="0" err="1"/>
              <a:t>Case</a:t>
            </a:r>
            <a:r>
              <a:rPr lang="id-ID" sz="3200" b="1" dirty="0"/>
              <a:t>: </a:t>
            </a:r>
            <a:r>
              <a:rPr lang="id-ID" sz="3200" b="1" dirty="0" err="1">
                <a:solidFill>
                  <a:srgbClr val="FFFF00"/>
                </a:solidFill>
              </a:rPr>
              <a:t>Face</a:t>
            </a:r>
            <a:r>
              <a:rPr lang="id-ID" sz="3200" b="1" dirty="0">
                <a:solidFill>
                  <a:srgbClr val="FFFF00"/>
                </a:solidFill>
              </a:rPr>
              <a:t> </a:t>
            </a:r>
            <a:r>
              <a:rPr lang="id-ID" sz="3200" b="1" dirty="0" err="1">
                <a:solidFill>
                  <a:srgbClr val="FFFF00"/>
                </a:solidFill>
              </a:rPr>
              <a:t>Recognition</a:t>
            </a:r>
            <a:r>
              <a:rPr lang="id-ID" sz="3200" b="1" dirty="0">
                <a:solidFill>
                  <a:srgbClr val="FFFF00"/>
                </a:solidFill>
              </a:rPr>
              <a:t> – </a:t>
            </a:r>
            <a:r>
              <a:rPr lang="id-ID" sz="3200" b="1" dirty="0"/>
              <a:t>Do </a:t>
            </a:r>
            <a:r>
              <a:rPr lang="id-ID" sz="3200" b="1" dirty="0" err="1"/>
              <a:t>yourself</a:t>
            </a:r>
            <a:endParaRPr lang="id-ID" sz="32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94504-2C24-4A56-8BF4-E307F4CEB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151D3-8337-4F8D-BE59-F96B2ECD4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17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6E6A7-CD16-4066-B30C-BEDE4DF2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4400" dirty="0" err="1"/>
              <a:t>Reminder</a:t>
            </a:r>
            <a:endParaRPr lang="en-US" sz="4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313D2C-7C69-45E4-B1D4-BAF7BB050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151" y="1416616"/>
            <a:ext cx="6068272" cy="325800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D2E08-D27E-4C23-9238-78D1814F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F4CBA2-2A60-424B-ACF7-5A0D71E2E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76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785" y="102393"/>
            <a:ext cx="5199568" cy="1088268"/>
          </a:xfrm>
        </p:spPr>
        <p:txBody>
          <a:bodyPr>
            <a:noAutofit/>
          </a:bodyPr>
          <a:lstStyle/>
          <a:p>
            <a:pPr algn="ctr"/>
            <a:r>
              <a:rPr lang="id-ID" sz="4000" dirty="0" err="1"/>
              <a:t>Principal</a:t>
            </a:r>
            <a:r>
              <a:rPr lang="id-ID" sz="4000" dirty="0"/>
              <a:t> </a:t>
            </a:r>
            <a:r>
              <a:rPr lang="id-ID" sz="4000" dirty="0" err="1"/>
              <a:t>Component</a:t>
            </a:r>
            <a:r>
              <a:rPr lang="id-ID" sz="4000" dirty="0"/>
              <a:t> </a:t>
            </a:r>
            <a:r>
              <a:rPr lang="id-ID" sz="4000" dirty="0" err="1"/>
              <a:t>Analysis</a:t>
            </a:r>
            <a:r>
              <a:rPr lang="id-ID" sz="4000" dirty="0"/>
              <a:t> (PCA)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BFD51F-ACDC-4A28-AE35-3A9272B56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B065B-72F4-44B4-997E-AF64F450A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b="0" i="0" dirty="0">
                <a:effectLst/>
                <a:latin typeface="Lora"/>
              </a:rPr>
              <a:t>A</a:t>
            </a:r>
            <a:r>
              <a:rPr lang="id-ID" b="0" i="0" dirty="0">
                <a:effectLst/>
                <a:latin typeface="Lora"/>
              </a:rPr>
              <a:t> </a:t>
            </a:r>
            <a:r>
              <a:rPr lang="en-US" b="0" i="0" dirty="0">
                <a:effectLst/>
                <a:latin typeface="Lora"/>
              </a:rPr>
              <a:t>dimensionality-reduction method to </a:t>
            </a:r>
            <a:r>
              <a:rPr lang="en-US" b="1" i="0" dirty="0">
                <a:solidFill>
                  <a:srgbClr val="FFFF00"/>
                </a:solidFill>
                <a:effectLst/>
                <a:latin typeface="Lora"/>
              </a:rPr>
              <a:t>reduce the dimensionality of large data sets</a:t>
            </a:r>
            <a:r>
              <a:rPr lang="en-US" b="0" i="0" dirty="0">
                <a:effectLst/>
                <a:latin typeface="Lora"/>
              </a:rPr>
              <a:t>, by transforming a large set of variables into a smaller one that still contains most of the information in the large set</a:t>
            </a:r>
            <a:r>
              <a:rPr lang="id-ID" b="0" i="0" dirty="0">
                <a:effectLst/>
                <a:latin typeface="Lor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id-ID" b="0" i="0" dirty="0" err="1">
                <a:effectLst/>
                <a:latin typeface="Lora"/>
              </a:rPr>
              <a:t>Used</a:t>
            </a:r>
            <a:r>
              <a:rPr lang="id-ID" b="0" i="0" dirty="0">
                <a:effectLst/>
                <a:latin typeface="Lora"/>
              </a:rPr>
              <a:t> </a:t>
            </a:r>
            <a:r>
              <a:rPr lang="id-ID" b="0" i="0" dirty="0" err="1">
                <a:effectLst/>
                <a:latin typeface="Lora"/>
              </a:rPr>
              <a:t>to</a:t>
            </a:r>
            <a:r>
              <a:rPr lang="id-ID" b="0" i="0" dirty="0">
                <a:effectLst/>
                <a:latin typeface="Lora"/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lang="id-ID" dirty="0"/>
              <a:t>R</a:t>
            </a:r>
            <a:r>
              <a:rPr lang="en-US" dirty="0"/>
              <a:t>educe a set of possibly correlated high-dimensional</a:t>
            </a:r>
            <a:r>
              <a:rPr lang="id-ID" dirty="0"/>
              <a:t> </a:t>
            </a:r>
            <a:r>
              <a:rPr lang="en-US" dirty="0"/>
              <a:t>variables to a lower dimensional set of linearly uncorrelated synthetic variables called</a:t>
            </a:r>
            <a:r>
              <a:rPr lang="id-ID" dirty="0"/>
              <a:t> </a:t>
            </a:r>
            <a:r>
              <a:rPr lang="en-US" b="1" dirty="0">
                <a:solidFill>
                  <a:srgbClr val="FFFF00"/>
                </a:solidFill>
              </a:rPr>
              <a:t>principal components</a:t>
            </a:r>
            <a:r>
              <a:rPr lang="id-ID" dirty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Mitigate</a:t>
            </a:r>
            <a:r>
              <a:rPr lang="id-ID" dirty="0"/>
              <a:t> </a:t>
            </a:r>
            <a:r>
              <a:rPr lang="en-US" dirty="0"/>
              <a:t>problems caused by </a:t>
            </a:r>
            <a:r>
              <a:rPr lang="en-US" b="1" dirty="0">
                <a:solidFill>
                  <a:srgbClr val="FFFF00"/>
                </a:solidFill>
              </a:rPr>
              <a:t>the curse of dimensionality</a:t>
            </a:r>
            <a:r>
              <a:rPr lang="id-ID" dirty="0"/>
              <a:t>.</a:t>
            </a:r>
            <a:endParaRPr lang="id-ID" dirty="0">
              <a:latin typeface="Lora"/>
            </a:endParaRPr>
          </a:p>
          <a:p>
            <a:pPr lvl="1">
              <a:lnSpc>
                <a:spcPct val="120000"/>
              </a:lnSpc>
            </a:pPr>
            <a:r>
              <a:rPr lang="en-US" dirty="0"/>
              <a:t>Compress</a:t>
            </a:r>
            <a:r>
              <a:rPr lang="id-ID" dirty="0"/>
              <a:t> </a:t>
            </a:r>
            <a:r>
              <a:rPr lang="en-US" dirty="0"/>
              <a:t>data while </a:t>
            </a:r>
            <a:r>
              <a:rPr lang="en-US" b="1" dirty="0">
                <a:solidFill>
                  <a:srgbClr val="FFFF00"/>
                </a:solidFill>
              </a:rPr>
              <a:t>minimizing the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amount of information that is lost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id-ID" b="1" dirty="0" err="1"/>
              <a:t>before</a:t>
            </a:r>
            <a:r>
              <a:rPr lang="id-ID" b="1" dirty="0"/>
              <a:t> </a:t>
            </a:r>
            <a:r>
              <a:rPr lang="id-ID" b="1" dirty="0" err="1"/>
              <a:t>used</a:t>
            </a:r>
            <a:r>
              <a:rPr lang="id-ID" b="1" dirty="0"/>
              <a:t> </a:t>
            </a:r>
            <a:r>
              <a:rPr lang="id-ID" b="1" dirty="0" err="1"/>
              <a:t>by</a:t>
            </a:r>
            <a:r>
              <a:rPr lang="id-ID" b="1" dirty="0"/>
              <a:t> </a:t>
            </a:r>
            <a:r>
              <a:rPr lang="id-ID" b="1" dirty="0" err="1"/>
              <a:t>another</a:t>
            </a:r>
            <a:r>
              <a:rPr lang="id-ID" b="1" dirty="0"/>
              <a:t> </a:t>
            </a:r>
            <a:r>
              <a:rPr lang="id-ID" b="1" dirty="0" err="1"/>
              <a:t>estimator</a:t>
            </a:r>
            <a:r>
              <a:rPr lang="id-ID" b="1" dirty="0"/>
              <a:t>.</a:t>
            </a:r>
            <a:endParaRPr lang="id-ID" dirty="0"/>
          </a:p>
          <a:p>
            <a:pPr lvl="1">
              <a:lnSpc>
                <a:spcPct val="120000"/>
              </a:lnSpc>
            </a:pPr>
            <a:r>
              <a:rPr lang="en-US" b="1" dirty="0">
                <a:solidFill>
                  <a:srgbClr val="FFFF00"/>
                </a:solidFill>
              </a:rPr>
              <a:t>Visualize</a:t>
            </a:r>
            <a:r>
              <a:rPr lang="id-ID" dirty="0"/>
              <a:t> </a:t>
            </a:r>
            <a:r>
              <a:rPr lang="en-US" dirty="0"/>
              <a:t>a high-dimensional dataset </a:t>
            </a:r>
            <a:r>
              <a:rPr lang="en-US" b="1" dirty="0">
                <a:solidFill>
                  <a:srgbClr val="FFFF00"/>
                </a:solidFill>
              </a:rPr>
              <a:t>in two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dimensions</a:t>
            </a:r>
            <a:r>
              <a:rPr lang="id-ID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76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785" y="102393"/>
            <a:ext cx="5199568" cy="1088268"/>
          </a:xfrm>
        </p:spPr>
        <p:txBody>
          <a:bodyPr>
            <a:noAutofit/>
          </a:bodyPr>
          <a:lstStyle/>
          <a:p>
            <a:pPr algn="ctr"/>
            <a:r>
              <a:rPr lang="id-ID" sz="4000" dirty="0" err="1"/>
              <a:t>Principal</a:t>
            </a:r>
            <a:r>
              <a:rPr lang="id-ID" sz="4000" dirty="0"/>
              <a:t> </a:t>
            </a:r>
            <a:r>
              <a:rPr lang="id-ID" sz="4000" dirty="0" err="1"/>
              <a:t>Component</a:t>
            </a:r>
            <a:r>
              <a:rPr lang="id-ID" sz="4000" dirty="0"/>
              <a:t> </a:t>
            </a:r>
            <a:r>
              <a:rPr lang="id-ID" sz="4000" dirty="0" err="1"/>
              <a:t>Analysis</a:t>
            </a:r>
            <a:r>
              <a:rPr lang="id-ID" sz="4000" dirty="0"/>
              <a:t> (PCA)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BFD51F-ACDC-4A28-AE35-3A9272B56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B065B-72F4-44B4-997E-AF64F450A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Known</a:t>
            </a:r>
            <a:r>
              <a:rPr lang="id-ID" dirty="0"/>
              <a:t> </a:t>
            </a:r>
            <a:r>
              <a:rPr lang="en-US" dirty="0"/>
              <a:t>as the </a:t>
            </a:r>
            <a:r>
              <a:rPr lang="en-US" b="1" dirty="0" err="1">
                <a:solidFill>
                  <a:srgbClr val="FFFF00"/>
                </a:solidFill>
              </a:rPr>
              <a:t>Karhunen-Loeve</a:t>
            </a:r>
            <a:r>
              <a:rPr lang="en-US" b="1" dirty="0">
                <a:solidFill>
                  <a:srgbClr val="FFFF00"/>
                </a:solidFill>
              </a:rPr>
              <a:t> Transform (KLT), is a technique for finding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patterns in high-dimensional data</a:t>
            </a:r>
            <a:r>
              <a:rPr lang="id-ID" dirty="0"/>
              <a:t>.</a:t>
            </a:r>
          </a:p>
          <a:p>
            <a:pPr>
              <a:lnSpc>
                <a:spcPct val="120000"/>
              </a:lnSpc>
            </a:pPr>
            <a:r>
              <a:rPr lang="en-US" dirty="0"/>
              <a:t>Reduces</a:t>
            </a:r>
            <a:r>
              <a:rPr lang="id-ID" dirty="0"/>
              <a:t> </a:t>
            </a:r>
            <a:r>
              <a:rPr lang="en-US" dirty="0"/>
              <a:t>the dimensions of a dataset by </a:t>
            </a:r>
            <a:r>
              <a:rPr lang="en-US" b="1" dirty="0">
                <a:solidFill>
                  <a:srgbClr val="FFFF00"/>
                </a:solidFill>
              </a:rPr>
              <a:t>projecting the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b="1" dirty="0">
                <a:solidFill>
                  <a:srgbClr val="FFFF00"/>
                </a:solidFill>
              </a:rPr>
              <a:t>data onto a lower dimensional subspace</a:t>
            </a:r>
            <a:r>
              <a:rPr lang="id-ID" dirty="0"/>
              <a:t>.</a:t>
            </a:r>
          </a:p>
          <a:p>
            <a:pPr>
              <a:lnSpc>
                <a:spcPct val="120000"/>
              </a:lnSpc>
            </a:pPr>
            <a:r>
              <a:rPr lang="en-US" dirty="0"/>
              <a:t>In general, </a:t>
            </a:r>
            <a:r>
              <a:rPr lang="en-US" b="1" dirty="0">
                <a:solidFill>
                  <a:srgbClr val="FFC000"/>
                </a:solidFill>
              </a:rPr>
              <a:t>an</a:t>
            </a:r>
            <a:r>
              <a:rPr lang="id-ID" b="1" dirty="0">
                <a:solidFill>
                  <a:srgbClr val="FFC000"/>
                </a:solidFill>
              </a:rPr>
              <a:t> </a:t>
            </a:r>
            <a:r>
              <a:rPr lang="en-US" b="1" dirty="0">
                <a:solidFill>
                  <a:srgbClr val="FFC000"/>
                </a:solidFill>
              </a:rPr>
              <a:t>m-dimensional dataset can be reduced by projecting onto an n-dimensional subspace, where</a:t>
            </a:r>
            <a:r>
              <a:rPr lang="id-ID" b="1" dirty="0">
                <a:solidFill>
                  <a:srgbClr val="FFC000"/>
                </a:solidFill>
              </a:rPr>
              <a:t> </a:t>
            </a:r>
            <a:r>
              <a:rPr lang="en-US" b="1" dirty="0">
                <a:solidFill>
                  <a:srgbClr val="FFC000"/>
                </a:solidFill>
              </a:rPr>
              <a:t>n is less than m</a:t>
            </a:r>
            <a:r>
              <a:rPr lang="id-ID" dirty="0"/>
              <a:t>.</a:t>
            </a:r>
          </a:p>
          <a:p>
            <a:pPr>
              <a:lnSpc>
                <a:spcPct val="120000"/>
              </a:lnSpc>
            </a:pPr>
            <a:r>
              <a:rPr lang="en-US" dirty="0"/>
              <a:t>To</a:t>
            </a:r>
            <a:r>
              <a:rPr lang="id-ID" dirty="0"/>
              <a:t> </a:t>
            </a:r>
            <a:r>
              <a:rPr lang="en-US" dirty="0"/>
              <a:t>find a set of vectors that span a</a:t>
            </a:r>
            <a:r>
              <a:rPr lang="id-ID" dirty="0"/>
              <a:t> </a:t>
            </a:r>
            <a:r>
              <a:rPr lang="en-US" dirty="0"/>
              <a:t>subspace that </a:t>
            </a:r>
            <a:r>
              <a:rPr lang="en-US" b="1" dirty="0">
                <a:solidFill>
                  <a:srgbClr val="FFFF00"/>
                </a:solidFill>
              </a:rPr>
              <a:t>minimizes the sum of the squared errors of the projected data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id-ID" dirty="0" err="1"/>
              <a:t>which</a:t>
            </a:r>
            <a:r>
              <a:rPr lang="id-ID" dirty="0"/>
              <a:t> </a:t>
            </a:r>
            <a:r>
              <a:rPr lang="en-US" dirty="0"/>
              <a:t>will retain the greatest proportion of the original dataset's variance</a:t>
            </a:r>
            <a:r>
              <a:rPr lang="id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040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785" y="102393"/>
            <a:ext cx="5199568" cy="1088268"/>
          </a:xfrm>
        </p:spPr>
        <p:txBody>
          <a:bodyPr>
            <a:noAutofit/>
          </a:bodyPr>
          <a:lstStyle/>
          <a:p>
            <a:pPr algn="ctr"/>
            <a:r>
              <a:rPr lang="id-ID" sz="4000" dirty="0" err="1"/>
              <a:t>Why</a:t>
            </a:r>
            <a:r>
              <a:rPr lang="id-ID" sz="4000" dirty="0"/>
              <a:t> </a:t>
            </a:r>
            <a:r>
              <a:rPr lang="id-ID" sz="4000" dirty="0" err="1"/>
              <a:t>Reduce</a:t>
            </a:r>
            <a:r>
              <a:rPr lang="id-ID" sz="4000" dirty="0"/>
              <a:t> </a:t>
            </a:r>
            <a:r>
              <a:rPr lang="id-ID" sz="4000" dirty="0" err="1"/>
              <a:t>the</a:t>
            </a:r>
            <a:r>
              <a:rPr lang="id-ID" sz="4000" dirty="0"/>
              <a:t> </a:t>
            </a:r>
            <a:r>
              <a:rPr lang="id-ID" sz="4000" dirty="0" err="1"/>
              <a:t>Dimension</a:t>
            </a:r>
            <a:r>
              <a:rPr lang="id-ID" sz="4000" dirty="0"/>
              <a:t>?</a:t>
            </a:r>
            <a:endParaRPr lang="en-US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A4D0FC-CF3C-48E1-A1C6-C47ECD99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2713D5-23A6-4D76-ABAD-749E8B1C7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As the number of dimensions of a dataset increases,</a:t>
            </a:r>
            <a:r>
              <a:rPr lang="id-ID" dirty="0"/>
              <a:t> </a:t>
            </a:r>
            <a:r>
              <a:rPr lang="en-US" b="1" dirty="0">
                <a:solidFill>
                  <a:srgbClr val="FFFF00"/>
                </a:solidFill>
              </a:rPr>
              <a:t>the number of samples</a:t>
            </a:r>
            <a:r>
              <a:rPr lang="en-US" dirty="0"/>
              <a:t> required for an estimator to generalize </a:t>
            </a:r>
            <a:r>
              <a:rPr lang="en-US" b="1" dirty="0">
                <a:solidFill>
                  <a:srgbClr val="FFFF00"/>
                </a:solidFill>
              </a:rPr>
              <a:t>increases exponentially</a:t>
            </a:r>
            <a:r>
              <a:rPr lang="en-US" dirty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Acquiring large data may be </a:t>
            </a:r>
            <a:r>
              <a:rPr lang="en-US" b="1" dirty="0">
                <a:solidFill>
                  <a:srgbClr val="FFFF00"/>
                </a:solidFill>
              </a:rPr>
              <a:t>infeasible in some applications</a:t>
            </a:r>
            <a:r>
              <a:rPr lang="id-ID" dirty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Learning</a:t>
            </a:r>
            <a:r>
              <a:rPr lang="id-ID" dirty="0"/>
              <a:t> </a:t>
            </a:r>
            <a:r>
              <a:rPr lang="en-US" dirty="0"/>
              <a:t>from large</a:t>
            </a:r>
            <a:r>
              <a:rPr lang="id-ID" dirty="0"/>
              <a:t> </a:t>
            </a:r>
            <a:r>
              <a:rPr lang="en-US" dirty="0"/>
              <a:t>datasets </a:t>
            </a:r>
            <a:r>
              <a:rPr lang="en-US" b="1" dirty="0">
                <a:solidFill>
                  <a:srgbClr val="FFFF00"/>
                </a:solidFill>
              </a:rPr>
              <a:t>requires more memory and processing power</a:t>
            </a:r>
            <a:r>
              <a:rPr lang="id-ID" dirty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It can become </a:t>
            </a:r>
            <a:r>
              <a:rPr lang="en-US" b="1" dirty="0">
                <a:solidFill>
                  <a:srgbClr val="FFFF00"/>
                </a:solidFill>
              </a:rPr>
              <a:t>more difficult to detect similar instances</a:t>
            </a:r>
            <a:r>
              <a:rPr lang="id-ID" b="1" dirty="0">
                <a:solidFill>
                  <a:srgbClr val="FFFF00"/>
                </a:solidFill>
              </a:rPr>
              <a:t> </a:t>
            </a:r>
            <a:r>
              <a:rPr lang="en-US" dirty="0"/>
              <a:t>in high-dimensional space as all instances are similarly sparse</a:t>
            </a:r>
          </a:p>
        </p:txBody>
      </p:sp>
    </p:spTree>
    <p:extLst>
      <p:ext uri="{BB962C8B-B14F-4D97-AF65-F5344CB8AC3E}">
        <p14:creationId xmlns:p14="http://schemas.microsoft.com/office/powerpoint/2010/main" val="3821694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260D88-9F8A-4662-AF56-24E613DCF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8177" y="217357"/>
            <a:ext cx="6707711" cy="725349"/>
          </a:xfrm>
        </p:spPr>
        <p:txBody>
          <a:bodyPr>
            <a:normAutofit/>
          </a:bodyPr>
          <a:lstStyle/>
          <a:p>
            <a:r>
              <a:rPr lang="id-ID" sz="4000" dirty="0" err="1"/>
              <a:t>Perspectives</a:t>
            </a:r>
            <a:r>
              <a:rPr lang="id-ID" sz="4000" dirty="0"/>
              <a:t> </a:t>
            </a:r>
            <a:r>
              <a:rPr lang="id-ID" sz="4000" dirty="0" err="1"/>
              <a:t>of</a:t>
            </a:r>
            <a:r>
              <a:rPr lang="id-ID" sz="4000" dirty="0"/>
              <a:t> PCA</a:t>
            </a:r>
            <a:endParaRPr lang="en-US" sz="4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AA971E-025D-460F-9109-8477031D4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882" y="2702648"/>
            <a:ext cx="6730291" cy="2048909"/>
          </a:xfrm>
        </p:spPr>
        <p:txBody>
          <a:bodyPr>
            <a:normAutofit fontScale="92500"/>
          </a:bodyPr>
          <a:lstStyle/>
          <a:p>
            <a:pPr marL="179388" indent="-179388">
              <a:lnSpc>
                <a:spcPct val="110000"/>
              </a:lnSpc>
            </a:pPr>
            <a:r>
              <a:rPr lang="en-US" sz="1400" b="1" dirty="0">
                <a:solidFill>
                  <a:srgbClr val="C00000"/>
                </a:solidFill>
              </a:rPr>
              <a:t>The</a:t>
            </a:r>
            <a:r>
              <a:rPr lang="id-ID" sz="1400" b="1" dirty="0">
                <a:solidFill>
                  <a:srgbClr val="C00000"/>
                </a:solidFill>
              </a:rPr>
              <a:t> </a:t>
            </a:r>
            <a:r>
              <a:rPr lang="en-US" sz="1400" b="1" dirty="0">
                <a:solidFill>
                  <a:srgbClr val="C00000"/>
                </a:solidFill>
              </a:rPr>
              <a:t>first photograph </a:t>
            </a:r>
            <a:r>
              <a:rPr lang="id-ID" sz="1400" dirty="0">
                <a:solidFill>
                  <a:schemeClr val="tx1"/>
                </a:solidFill>
              </a:rPr>
              <a:t>– </a:t>
            </a:r>
            <a:r>
              <a:rPr lang="en-US" sz="1400" dirty="0">
                <a:solidFill>
                  <a:schemeClr val="tx1"/>
                </a:solidFill>
              </a:rPr>
              <a:t>the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back of the watering can is visible, but the front cannot be seen.</a:t>
            </a:r>
          </a:p>
          <a:p>
            <a:pPr marL="179388" indent="-179388">
              <a:lnSpc>
                <a:spcPct val="110000"/>
              </a:lnSpc>
            </a:pPr>
            <a:r>
              <a:rPr lang="en-US" sz="1400" b="1" dirty="0">
                <a:solidFill>
                  <a:srgbClr val="C00000"/>
                </a:solidFill>
              </a:rPr>
              <a:t>The second </a:t>
            </a:r>
            <a:r>
              <a:rPr lang="id-ID" sz="1400" b="1" dirty="0" err="1">
                <a:solidFill>
                  <a:srgbClr val="C00000"/>
                </a:solidFill>
              </a:rPr>
              <a:t>one</a:t>
            </a:r>
            <a:r>
              <a:rPr lang="id-ID" sz="1400" dirty="0">
                <a:solidFill>
                  <a:schemeClr val="tx1"/>
                </a:solidFill>
              </a:rPr>
              <a:t> – </a:t>
            </a:r>
            <a:r>
              <a:rPr lang="id-ID" sz="1400" dirty="0" err="1">
                <a:solidFill>
                  <a:schemeClr val="tx1"/>
                </a:solidFill>
              </a:rPr>
              <a:t>it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is angled to look directly down the spout of the watering can; the front of the can that was not visible in the first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photograph, but now the handle cannot be seen. </a:t>
            </a:r>
            <a:endParaRPr lang="id-ID" sz="1400" dirty="0">
              <a:solidFill>
                <a:schemeClr val="tx1"/>
              </a:solidFill>
            </a:endParaRPr>
          </a:p>
          <a:p>
            <a:pPr marL="179388" indent="-179388">
              <a:lnSpc>
                <a:spcPct val="110000"/>
              </a:lnSpc>
            </a:pPr>
            <a:r>
              <a:rPr lang="id-ID" sz="1400" b="1" dirty="0">
                <a:solidFill>
                  <a:srgbClr val="C00000"/>
                </a:solidFill>
              </a:rPr>
              <a:t>The </a:t>
            </a:r>
            <a:r>
              <a:rPr lang="id-ID" sz="1400" b="1" dirty="0" err="1">
                <a:solidFill>
                  <a:srgbClr val="C00000"/>
                </a:solidFill>
              </a:rPr>
              <a:t>third</a:t>
            </a:r>
            <a:r>
              <a:rPr lang="id-ID" sz="1400" b="1" dirty="0">
                <a:solidFill>
                  <a:srgbClr val="C00000"/>
                </a:solidFill>
              </a:rPr>
              <a:t> </a:t>
            </a:r>
            <a:r>
              <a:rPr lang="id-ID" sz="1400" b="1" dirty="0" err="1">
                <a:solidFill>
                  <a:srgbClr val="C00000"/>
                </a:solidFill>
              </a:rPr>
              <a:t>one</a:t>
            </a:r>
            <a:r>
              <a:rPr lang="id-ID" sz="1400" b="1" dirty="0">
                <a:solidFill>
                  <a:srgbClr val="C00000"/>
                </a:solidFill>
              </a:rPr>
              <a:t> </a:t>
            </a:r>
            <a:r>
              <a:rPr lang="id-ID" sz="1400" dirty="0">
                <a:solidFill>
                  <a:schemeClr val="tx1"/>
                </a:solidFill>
              </a:rPr>
              <a:t>– t</a:t>
            </a:r>
            <a:r>
              <a:rPr lang="en-US" sz="1400" dirty="0">
                <a:solidFill>
                  <a:schemeClr val="tx1"/>
                </a:solidFill>
              </a:rPr>
              <a:t>he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height of the watering can cannot be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discerned from the bird's eye view. </a:t>
            </a:r>
            <a:endParaRPr lang="id-ID" sz="1400" dirty="0">
              <a:solidFill>
                <a:schemeClr val="tx1"/>
              </a:solidFill>
            </a:endParaRPr>
          </a:p>
          <a:p>
            <a:pPr marL="179388" indent="-179388">
              <a:lnSpc>
                <a:spcPct val="110000"/>
              </a:lnSpc>
            </a:pPr>
            <a:r>
              <a:rPr lang="en-US" sz="1400" b="1" dirty="0">
                <a:solidFill>
                  <a:srgbClr val="C00000"/>
                </a:solidFill>
              </a:rPr>
              <a:t>The fourth </a:t>
            </a:r>
            <a:r>
              <a:rPr lang="id-ID" sz="1400" b="1" dirty="0" err="1">
                <a:solidFill>
                  <a:srgbClr val="C00000"/>
                </a:solidFill>
              </a:rPr>
              <a:t>one</a:t>
            </a:r>
            <a:r>
              <a:rPr lang="en-US" sz="1400" b="1" dirty="0">
                <a:solidFill>
                  <a:srgbClr val="C00000"/>
                </a:solidFill>
              </a:rPr>
              <a:t> </a:t>
            </a:r>
            <a:r>
              <a:rPr lang="id-ID" sz="1400" dirty="0">
                <a:solidFill>
                  <a:schemeClr val="tx1"/>
                </a:solidFill>
              </a:rPr>
              <a:t>– </a:t>
            </a:r>
            <a:r>
              <a:rPr lang="en-US" sz="1400" b="1" dirty="0">
                <a:solidFill>
                  <a:schemeClr val="tx1"/>
                </a:solidFill>
              </a:rPr>
              <a:t>the</a:t>
            </a:r>
            <a:r>
              <a:rPr lang="id-ID" sz="1400" b="1" dirty="0">
                <a:solidFill>
                  <a:schemeClr val="tx1"/>
                </a:solidFill>
              </a:rPr>
              <a:t> </a:t>
            </a:r>
            <a:r>
              <a:rPr lang="en-US" sz="1400" b="1" dirty="0">
                <a:solidFill>
                  <a:schemeClr val="tx1"/>
                </a:solidFill>
              </a:rPr>
              <a:t>watering can's height, top, spout, and handle are all discernible in</a:t>
            </a:r>
            <a:r>
              <a:rPr lang="id-ID" sz="1400" b="1" dirty="0">
                <a:solidFill>
                  <a:schemeClr val="tx1"/>
                </a:solidFill>
              </a:rPr>
              <a:t> </a:t>
            </a:r>
            <a:r>
              <a:rPr lang="en-US" sz="1400" b="1" dirty="0">
                <a:solidFill>
                  <a:schemeClr val="tx1"/>
                </a:solidFill>
              </a:rPr>
              <a:t>this image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endParaRPr lang="id-ID" sz="1400" dirty="0">
              <a:solidFill>
                <a:schemeClr val="tx1"/>
              </a:solidFill>
            </a:endParaRPr>
          </a:p>
          <a:p>
            <a:pPr marL="179388" indent="-179388">
              <a:lnSpc>
                <a:spcPct val="110000"/>
              </a:lnSpc>
            </a:pPr>
            <a:r>
              <a:rPr lang="en-US" sz="1400" dirty="0">
                <a:solidFill>
                  <a:schemeClr val="tx1"/>
                </a:solidFill>
              </a:rPr>
              <a:t>PCA project</a:t>
            </a:r>
            <a:r>
              <a:rPr lang="id-ID" sz="1400" dirty="0">
                <a:solidFill>
                  <a:schemeClr val="tx1"/>
                </a:solidFill>
              </a:rPr>
              <a:t>s</a:t>
            </a:r>
            <a:r>
              <a:rPr lang="en-US" sz="1400" dirty="0">
                <a:solidFill>
                  <a:schemeClr val="tx1"/>
                </a:solidFill>
              </a:rPr>
              <a:t> data in a high-dimensional space</a:t>
            </a:r>
            <a:r>
              <a:rPr lang="id-ID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to a lower dimensional space such that it </a:t>
            </a:r>
            <a:r>
              <a:rPr lang="en-US" sz="1400" b="1" dirty="0">
                <a:solidFill>
                  <a:srgbClr val="C00000"/>
                </a:solidFill>
              </a:rPr>
              <a:t>retains as much of the variance as possible</a:t>
            </a:r>
            <a:r>
              <a:rPr lang="id-ID" sz="1400" dirty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C56941-93EA-4563-9013-7B07CEFE2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2021 - Materi 13 - Principal Component Analysis (PCA)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7F36DF-BD2E-4668-BEB9-90DC530D8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68C3FA-56D9-4E1F-BF67-5B3855A7B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881" y="932196"/>
            <a:ext cx="6730291" cy="169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4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7227" y="643087"/>
            <a:ext cx="2608684" cy="1285628"/>
          </a:xfrm>
        </p:spPr>
        <p:txBody>
          <a:bodyPr>
            <a:noAutofit/>
          </a:bodyPr>
          <a:lstStyle/>
          <a:p>
            <a:pPr algn="ctr"/>
            <a:r>
              <a:rPr lang="id-ID" sz="4000" dirty="0"/>
              <a:t>PCA </a:t>
            </a:r>
            <a:r>
              <a:rPr lang="id-ID" sz="4000" dirty="0" err="1"/>
              <a:t>Illustration</a:t>
            </a:r>
            <a:endParaRPr lang="en-US" sz="4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5C8F63-B10F-4142-84A1-4763FCBD5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702" y="222672"/>
            <a:ext cx="5751277" cy="4377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AAFA8-E3F4-4D7C-BCEF-C79FC4A4E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Machine Learning 2021 - </a:t>
            </a:r>
            <a:r>
              <a:rPr lang="en-US" dirty="0" err="1">
                <a:solidFill>
                  <a:schemeClr val="tx1"/>
                </a:solidFill>
              </a:rPr>
              <a:t>Materi</a:t>
            </a:r>
            <a:r>
              <a:rPr lang="en-US" dirty="0">
                <a:solidFill>
                  <a:schemeClr val="tx1"/>
                </a:solidFill>
              </a:rPr>
              <a:t> 13 - Principal Component Analysis (PCA)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1ED8237-D3C6-459B-9F02-BFA81642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72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1179</Words>
  <Application>Microsoft Office PowerPoint</Application>
  <PresentationFormat>On-screen Show (16:9)</PresentationFormat>
  <Paragraphs>116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Cambria Math</vt:lpstr>
      <vt:lpstr>Lora</vt:lpstr>
      <vt:lpstr>Open Sans</vt:lpstr>
      <vt:lpstr>Wingdings</vt:lpstr>
      <vt:lpstr>Office Theme</vt:lpstr>
      <vt:lpstr>Principal Componen Analysis (PCA)</vt:lpstr>
      <vt:lpstr>Disclaimer</vt:lpstr>
      <vt:lpstr>Outline</vt:lpstr>
      <vt:lpstr>Reminder</vt:lpstr>
      <vt:lpstr>Principal Component Analysis (PCA)</vt:lpstr>
      <vt:lpstr>Principal Component Analysis (PCA)</vt:lpstr>
      <vt:lpstr>Why Reduce the Dimension?</vt:lpstr>
      <vt:lpstr>Perspectives of PCA</vt:lpstr>
      <vt:lpstr>PCA Illustration</vt:lpstr>
      <vt:lpstr>PCA Algorithm</vt:lpstr>
      <vt:lpstr>PCA Algorithm – Simple</vt:lpstr>
      <vt:lpstr>PCA Flowchart</vt:lpstr>
      <vt:lpstr>Variance and Covariance</vt:lpstr>
      <vt:lpstr>Covariance Matrices</vt:lpstr>
      <vt:lpstr>Eigenvectors and Eigenvalues</vt:lpstr>
      <vt:lpstr>Let’s See How PCA Works</vt:lpstr>
      <vt:lpstr>Visualizing H-Dim Data</vt:lpstr>
      <vt:lpstr>Homeworks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2021-06-06T15:43:02Z</dcterms:modified>
</cp:coreProperties>
</file>

<file path=docProps/thumbnail.jpeg>
</file>